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56" r:id="rId2"/>
    <p:sldId id="260" r:id="rId3"/>
    <p:sldId id="258" r:id="rId4"/>
    <p:sldId id="266" r:id="rId5"/>
    <p:sldId id="274" r:id="rId6"/>
    <p:sldId id="261" r:id="rId7"/>
    <p:sldId id="265" r:id="rId8"/>
    <p:sldId id="262" r:id="rId9"/>
    <p:sldId id="267" r:id="rId10"/>
    <p:sldId id="263" r:id="rId11"/>
    <p:sldId id="268" r:id="rId12"/>
    <p:sldId id="269" r:id="rId13"/>
    <p:sldId id="275" r:id="rId14"/>
    <p:sldId id="270" r:id="rId15"/>
    <p:sldId id="271" r:id="rId16"/>
    <p:sldId id="276" r:id="rId17"/>
    <p:sldId id="273" r:id="rId18"/>
    <p:sldId id="277" r:id="rId19"/>
    <p:sldId id="280" r:id="rId20"/>
    <p:sldId id="279" r:id="rId21"/>
    <p:sldId id="282" r:id="rId22"/>
    <p:sldId id="283" r:id="rId23"/>
    <p:sldId id="281" r:id="rId24"/>
    <p:sldId id="285" r:id="rId25"/>
    <p:sldId id="284" r:id="rId26"/>
    <p:sldId id="287" r:id="rId27"/>
    <p:sldId id="286" r:id="rId28"/>
    <p:sldId id="288" r:id="rId29"/>
    <p:sldId id="289" r:id="rId30"/>
    <p:sldId id="290" r:id="rId31"/>
    <p:sldId id="295" r:id="rId32"/>
    <p:sldId id="296" r:id="rId33"/>
    <p:sldId id="291" r:id="rId34"/>
    <p:sldId id="297" r:id="rId35"/>
    <p:sldId id="299" r:id="rId36"/>
    <p:sldId id="292" r:id="rId37"/>
    <p:sldId id="298" r:id="rId38"/>
    <p:sldId id="300" r:id="rId39"/>
    <p:sldId id="307" r:id="rId40"/>
    <p:sldId id="293" r:id="rId41"/>
    <p:sldId id="301" r:id="rId42"/>
    <p:sldId id="302" r:id="rId43"/>
    <p:sldId id="303" r:id="rId44"/>
    <p:sldId id="294" r:id="rId45"/>
    <p:sldId id="304" r:id="rId46"/>
    <p:sldId id="309" r:id="rId47"/>
    <p:sldId id="310" r:id="rId48"/>
    <p:sldId id="311" r:id="rId49"/>
    <p:sldId id="312" r:id="rId50"/>
    <p:sldId id="313" r:id="rId51"/>
    <p:sldId id="30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BA931F-2FC6-D4D0-1C59-DABEB830100E}" v="55" dt="2023-10-27T18:36:19.054"/>
    <p1510:client id="{217765F3-98DD-3035-B4C8-92BA2FE83E41}" v="2706" dt="2023-10-24T20:12:54.429"/>
    <p1510:client id="{339110B6-67BC-4140-B523-F6FF6CE18AF6}" v="552" dt="2023-10-24T15:44:27.858"/>
    <p1510:client id="{4481186C-EB07-AF9A-2D49-DFE1293828AC}" v="1171" dt="2023-10-30T16:35:19.420"/>
    <p1510:client id="{540A2C0E-7B54-022E-0F95-E6D97C7C235D}" v="2721" dt="2023-10-25T16:17:15.636"/>
    <p1510:client id="{63ED250A-419E-DC66-C8E0-FB26715D4659}" v="963" dt="2023-10-24T22:37:00.468"/>
    <p1510:client id="{9DA8E9EB-72BA-1B11-4D1E-ADC87E4D3317}" v="230" dt="2023-10-25T18:04:43.581"/>
    <p1510:client id="{D6A68FC2-1C79-AAF0-A992-9B17F3E2C7E7}" v="1408" dt="2023-10-25T14:25:15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22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4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38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532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11/10/2023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3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11/10/2023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6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11/10/2023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46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11/10/2023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65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8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2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19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2" r:id="rId6"/>
    <p:sldLayoutId id="2147483918" r:id="rId7"/>
    <p:sldLayoutId id="2147483919" r:id="rId8"/>
    <p:sldLayoutId id="2147483920" r:id="rId9"/>
    <p:sldLayoutId id="2147483921" r:id="rId10"/>
    <p:sldLayoutId id="214748392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814" y="640080"/>
            <a:ext cx="3659246" cy="2850319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  <a:cs typeface="Sabon Next LT"/>
              </a:rPr>
              <a:t>The GraphSLAM Algorithm with Applications to Large-Scale Mapping of Urban Structures</a:t>
            </a:r>
            <a:endParaRPr lang="en-US" sz="34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814" y="3812134"/>
            <a:ext cx="3659246" cy="23498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Author: Sebastian Thrun</a:t>
            </a:r>
          </a:p>
          <a:p>
            <a:r>
              <a:rPr lang="en-US" sz="1800" dirty="0">
                <a:solidFill>
                  <a:srgbClr val="FFFFFF"/>
                </a:solidFill>
              </a:rPr>
              <a:t>Presented by: </a:t>
            </a:r>
            <a:br>
              <a:rPr lang="en-US" sz="18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Keith Lewandowski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screen shot of a map&#10;&#10;Description automatically generated">
            <a:extLst>
              <a:ext uri="{FF2B5EF4-FFF2-40B4-BE49-F238E27FC236}">
                <a16:creationId xmlns:a16="http://schemas.microsoft.com/office/drawing/2014/main" id="{6D75C0CE-6E29-A4F8-46F6-4CAA40586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477" y="7578"/>
            <a:ext cx="7556988" cy="643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89FE-3F85-5E53-D2A3-2907490F1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Robot Movement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B7D16-6AA6-06D8-A1AF-D67F745A8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97315"/>
            <a:ext cx="10058400" cy="3760891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endParaRPr lang="en-US" dirty="0"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i="1" dirty="0"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cs typeface="Calibri" panose="020F0502020204030204"/>
            </a:endParaRPr>
          </a:p>
        </p:txBody>
      </p:sp>
      <p:pic>
        <p:nvPicPr>
          <p:cNvPr id="9" name="Picture 8" descr="A black and white text&#10;&#10;Description automatically generated">
            <a:extLst>
              <a:ext uri="{FF2B5EF4-FFF2-40B4-BE49-F238E27FC236}">
                <a16:creationId xmlns:a16="http://schemas.microsoft.com/office/drawing/2014/main" id="{7E851F6C-78D7-8591-3D5F-4B3C7E538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630" y="91126"/>
            <a:ext cx="3162300" cy="72671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DDE066D-B8F3-2BCD-6F12-D2CD7883E668}"/>
              </a:ext>
            </a:extLst>
          </p:cNvPr>
          <p:cNvSpPr/>
          <p:nvPr/>
        </p:nvSpPr>
        <p:spPr>
          <a:xfrm>
            <a:off x="9329057" y="234043"/>
            <a:ext cx="642257" cy="5225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aph of a line&#10;&#10;Description automatically generated">
            <a:extLst>
              <a:ext uri="{FF2B5EF4-FFF2-40B4-BE49-F238E27FC236}">
                <a16:creationId xmlns:a16="http://schemas.microsoft.com/office/drawing/2014/main" id="{1330A9C9-057E-A510-ECCD-7856852A6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728" y="2182586"/>
            <a:ext cx="8044542" cy="40222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743385-3EE6-1C54-BE3E-7F75A8C71999}"/>
              </a:ext>
            </a:extLst>
          </p:cNvPr>
          <p:cNvSpPr txBox="1"/>
          <p:nvPr/>
        </p:nvSpPr>
        <p:spPr>
          <a:xfrm>
            <a:off x="2383971" y="5965372"/>
            <a:ext cx="86704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Dependance Graph                                                                 Information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077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89FE-3F85-5E53-D2A3-2907490F1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Robot Movement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B7D16-6AA6-06D8-A1AF-D67F745A8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endParaRPr lang="en-US" dirty="0"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           </a:t>
            </a: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    : function governing the robot's state transition</a:t>
            </a:r>
            <a:endParaRPr lang="en-US" i="1" dirty="0"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    : control asserted between time </a:t>
            </a:r>
            <a:r>
              <a:rPr lang="en-US" i="1" dirty="0">
                <a:cs typeface="Calibri" panose="020F0502020204030204"/>
              </a:rPr>
              <a:t>t-1 </a:t>
            </a:r>
            <a:r>
              <a:rPr lang="en-US" dirty="0">
                <a:cs typeface="Calibri" panose="020F0502020204030204"/>
              </a:rPr>
              <a:t>and time </a:t>
            </a:r>
            <a:r>
              <a:rPr lang="en-US" i="1" dirty="0">
                <a:cs typeface="Calibri" panose="020F0502020204030204"/>
              </a:rPr>
              <a:t>t</a:t>
            </a:r>
            <a:endParaRPr lang="en-US" dirty="0"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    : noise in the control command - </a:t>
            </a:r>
            <a:endParaRPr lang="en-US" i="1" dirty="0"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>
                <a:cs typeface="Calibri" panose="020F0502020204030204"/>
              </a:rPr>
              <a:t>    : covariance of the motion noise</a:t>
            </a:r>
            <a:endParaRPr lang="en-US" i="1"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cs typeface="Calibri" panose="020F0502020204030204"/>
            </a:endParaRPr>
          </a:p>
        </p:txBody>
      </p:sp>
      <p:pic>
        <p:nvPicPr>
          <p:cNvPr id="9" name="Picture 8" descr="A black and white text&#10;&#10;Description automatically generated">
            <a:extLst>
              <a:ext uri="{FF2B5EF4-FFF2-40B4-BE49-F238E27FC236}">
                <a16:creationId xmlns:a16="http://schemas.microsoft.com/office/drawing/2014/main" id="{7E851F6C-78D7-8591-3D5F-4B3C7E538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630" y="91126"/>
            <a:ext cx="3162300" cy="72671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DDE066D-B8F3-2BCD-6F12-D2CD7883E668}"/>
              </a:ext>
            </a:extLst>
          </p:cNvPr>
          <p:cNvSpPr/>
          <p:nvPr/>
        </p:nvSpPr>
        <p:spPr>
          <a:xfrm>
            <a:off x="9329057" y="234043"/>
            <a:ext cx="642257" cy="5225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EB10176C-F383-34D5-F406-9F703FD45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57" y="2357108"/>
            <a:ext cx="4784271" cy="739527"/>
          </a:xfrm>
          <a:prstGeom prst="rect">
            <a:avLst/>
          </a:prstGeom>
        </p:spPr>
      </p:pic>
      <p:pic>
        <p:nvPicPr>
          <p:cNvPr id="15" name="Picture 14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25D28334-DF1E-DBCB-AD6F-468A14942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543" y="3548743"/>
            <a:ext cx="250372" cy="342900"/>
          </a:xfrm>
          <a:prstGeom prst="rect">
            <a:avLst/>
          </a:prstGeom>
        </p:spPr>
      </p:pic>
      <p:pic>
        <p:nvPicPr>
          <p:cNvPr id="16" name="Picture 15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86307F72-59B8-B45F-A86B-6B782214A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7429" y="4120243"/>
            <a:ext cx="239486" cy="239486"/>
          </a:xfrm>
          <a:prstGeom prst="rect">
            <a:avLst/>
          </a:prstGeom>
        </p:spPr>
      </p:pic>
      <p:pic>
        <p:nvPicPr>
          <p:cNvPr id="17" name="Picture 16" descr="A black and white symbol&#10;&#10;Description automatically generated">
            <a:extLst>
              <a:ext uri="{FF2B5EF4-FFF2-40B4-BE49-F238E27FC236}">
                <a16:creationId xmlns:a16="http://schemas.microsoft.com/office/drawing/2014/main" id="{72FED5EB-13D2-9266-3EA8-3097800ECD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9264" y="4551590"/>
            <a:ext cx="244929" cy="3129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A2D118-27D6-7C30-FCC1-9B98FD29C2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3604" y="4552950"/>
            <a:ext cx="1368879" cy="3537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7DD9D6C-5B7E-1DF2-3A84-D8D4474C94C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4221" t="1099" r="7649" b="-1099"/>
          <a:stretch/>
        </p:blipFill>
        <p:spPr>
          <a:xfrm>
            <a:off x="1177018" y="5004707"/>
            <a:ext cx="272638" cy="3755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5112C6-DF7C-9FCB-C4A9-4C9F646A34B6}"/>
              </a:ext>
            </a:extLst>
          </p:cNvPr>
          <p:cNvSpPr txBox="1"/>
          <p:nvPr/>
        </p:nvSpPr>
        <p:spPr>
          <a:xfrm>
            <a:off x="7369627" y="2084615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Constraint:</a:t>
            </a:r>
            <a:endParaRPr lang="en-US"/>
          </a:p>
        </p:txBody>
      </p:sp>
      <p:pic>
        <p:nvPicPr>
          <p:cNvPr id="12" name="Picture 11" descr="A close-up of a number&#10;&#10;Description automatically generated">
            <a:extLst>
              <a:ext uri="{FF2B5EF4-FFF2-40B4-BE49-F238E27FC236}">
                <a16:creationId xmlns:a16="http://schemas.microsoft.com/office/drawing/2014/main" id="{D56715A1-ECD7-B7BB-DD22-37980078B2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6971" y="2449212"/>
            <a:ext cx="4321628" cy="68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94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2C598-E834-296B-C315-94B548DA0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Sum of All Constraints: </a:t>
            </a:r>
            <a:endParaRPr lang="en-US" dirty="0"/>
          </a:p>
        </p:txBody>
      </p:sp>
      <p:pic>
        <p:nvPicPr>
          <p:cNvPr id="4" name="Content Placeholder 3" descr="A diagram of a mathematical equation&#10;&#10;Description automatically generated">
            <a:extLst>
              <a:ext uri="{FF2B5EF4-FFF2-40B4-BE49-F238E27FC236}">
                <a16:creationId xmlns:a16="http://schemas.microsoft.com/office/drawing/2014/main" id="{0F5A0E30-1B3F-3822-20EC-AAE4C1345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061" y="2293258"/>
            <a:ext cx="4789237" cy="2443721"/>
          </a:xfrm>
        </p:spPr>
      </p:pic>
      <p:pic>
        <p:nvPicPr>
          <p:cNvPr id="5" name="Picture 4" descr="A group of mathematical symbols&#10;&#10;Description automatically generated">
            <a:extLst>
              <a:ext uri="{FF2B5EF4-FFF2-40B4-BE49-F238E27FC236}">
                <a16:creationId xmlns:a16="http://schemas.microsoft.com/office/drawing/2014/main" id="{31A9750A-B646-5AAE-C10A-B2A9CC171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257" y="2253680"/>
            <a:ext cx="5116285" cy="2426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C34596-1C3D-E9B8-86CD-FACCD0153305}"/>
              </a:ext>
            </a:extLst>
          </p:cNvPr>
          <p:cNvSpPr txBox="1"/>
          <p:nvPr/>
        </p:nvSpPr>
        <p:spPr>
          <a:xfrm>
            <a:off x="1153885" y="4985657"/>
            <a:ext cx="103196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cs typeface="Calibri" panose="020F0502020204030204"/>
              </a:rPr>
              <a:t>             : anchoring constraint that initializes the first pose as </a:t>
            </a:r>
          </a:p>
        </p:txBody>
      </p:sp>
      <p:pic>
        <p:nvPicPr>
          <p:cNvPr id="7" name="Picture 6" descr="A group of black letters&#10;&#10;Description automatically generated">
            <a:extLst>
              <a:ext uri="{FF2B5EF4-FFF2-40B4-BE49-F238E27FC236}">
                <a16:creationId xmlns:a16="http://schemas.microsoft.com/office/drawing/2014/main" id="{75F3286D-EB5E-DC13-BFD4-D2B551F68D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7" r="-610" b="-305"/>
          <a:stretch/>
        </p:blipFill>
        <p:spPr>
          <a:xfrm>
            <a:off x="1345747" y="4906735"/>
            <a:ext cx="846217" cy="447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F3FBA2-CDB9-494F-0259-6F5C650C0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1978" y="5027839"/>
            <a:ext cx="810986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95C09-E464-DD93-BE0D-FAFA07844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Matrix Reduction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43ED3-AFD7-D8A1-ABA5-77208B41F4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37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5CD5E-DB75-AD62-2C2C-B3DB97A79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Matrix Reduction via Factorization Trick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C93E1-4B90-72C2-AC9F-4DC905449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Suppose you'd like to remove a feature, 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In our spring mass model, remove a mass</a:t>
            </a:r>
            <a:br>
              <a:rPr lang="en-US" dirty="0">
                <a:cs typeface="Calibri" panose="020F0502020204030204"/>
              </a:rPr>
            </a:br>
            <a:r>
              <a:rPr lang="en-US" dirty="0">
                <a:cs typeface="Calibri" panose="020F0502020204030204"/>
              </a:rPr>
              <a:t>and replace with equivalent springs</a:t>
            </a:r>
            <a:endParaRPr lang="en-US">
              <a:cs typeface="Calibri" panose="020F0502020204030204"/>
            </a:endParaRPr>
          </a:p>
        </p:txBody>
      </p:sp>
      <p:pic>
        <p:nvPicPr>
          <p:cNvPr id="4" name="Picture 3" descr="A diagram of a crossword&#10;&#10;Description automatically generated">
            <a:extLst>
              <a:ext uri="{FF2B5EF4-FFF2-40B4-BE49-F238E27FC236}">
                <a16:creationId xmlns:a16="http://schemas.microsoft.com/office/drawing/2014/main" id="{E7F5F370-9492-01F7-EF74-64D70DAABE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39" b="-182"/>
          <a:stretch/>
        </p:blipFill>
        <p:spPr>
          <a:xfrm>
            <a:off x="5627915" y="2593468"/>
            <a:ext cx="6400799" cy="2781395"/>
          </a:xfrm>
          <a:prstGeom prst="rect">
            <a:avLst/>
          </a:prstGeom>
        </p:spPr>
      </p:pic>
      <p:pic>
        <p:nvPicPr>
          <p:cNvPr id="6" name="Picture 5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B54CA890-9E47-656D-B4E2-8725387B6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817" y="2213882"/>
            <a:ext cx="280307" cy="23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96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1A489D-2E6D-146A-341E-367D8321D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Matrix Reduction via Factorization Trick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90EB63-9671-EB0E-61E0-869D9F6A1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97" r="-200" b="67877"/>
          <a:stretch/>
        </p:blipFill>
        <p:spPr>
          <a:xfrm>
            <a:off x="1364154" y="640026"/>
            <a:ext cx="3680757" cy="169081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A6D1487-7548-CA72-97A3-750718C8C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407436"/>
            <a:ext cx="5127172" cy="3461658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Connections between poses are changed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Some connections between non-consecutive poses may be added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In this example the removal of        and       is trivial</a:t>
            </a: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>
                <a:ea typeface="Calibri" panose="020F0502020204030204"/>
                <a:cs typeface="Calibri" panose="020F0502020204030204"/>
              </a:rPr>
              <a:t>We now have a much simpler yet equivalent information matrix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BFA76-6F83-3A29-1689-12E7DD202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50" y="3763735"/>
            <a:ext cx="299358" cy="2394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BD212E-392F-2051-30F0-FE9A7548C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7371" y="3763735"/>
            <a:ext cx="326572" cy="244929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75869379-5D5A-B790-2899-CC69369C8A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9" t="33862" r="-200" b="32523"/>
          <a:stretch/>
        </p:blipFill>
        <p:spPr>
          <a:xfrm>
            <a:off x="1366461" y="2416103"/>
            <a:ext cx="3687685" cy="1764032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2372281F-65EC-10C9-353F-B4E306AA03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19" t="68994" r="350"/>
          <a:stretch/>
        </p:blipFill>
        <p:spPr>
          <a:xfrm>
            <a:off x="1378197" y="4297713"/>
            <a:ext cx="3672272" cy="162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8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6B8C3-0E3D-FC15-2CA0-DACAA66F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ea typeface="Calibri Light"/>
                <a:cs typeface="Calibri Light"/>
              </a:rPr>
              <a:t>Recover Feature Locations</a:t>
            </a:r>
            <a:endParaRPr lang="en-US" sz="7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3D363-8EBC-505F-B8DC-6A7C706CD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7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44471-E1E9-579E-1676-2AA26F1A9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Recovering the Feature Locations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52C29-6838-D1F8-33A2-FA2693BFF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Builds a new information matrix and vector,        and       , for each feature,  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These contain the </a:t>
            </a:r>
            <a:r>
              <a:rPr lang="en-US" dirty="0">
                <a:solidFill>
                  <a:srgbClr val="FF0000"/>
                </a:solidFill>
                <a:ea typeface="Calibri" panose="020F0502020204030204"/>
                <a:cs typeface="Calibri" panose="020F0502020204030204"/>
              </a:rPr>
              <a:t>original links</a:t>
            </a:r>
            <a:r>
              <a:rPr lang="en-US" dirty="0">
                <a:ea typeface="Calibri" panose="020F0502020204030204"/>
                <a:cs typeface="Calibri" panose="020F0502020204030204"/>
              </a:rPr>
              <a:t> for          but the </a:t>
            </a:r>
            <a:r>
              <a:rPr lang="en-US" dirty="0">
                <a:solidFill>
                  <a:srgbClr val="0070C0"/>
                </a:solidFill>
                <a:ea typeface="Calibri" panose="020F0502020204030204"/>
                <a:cs typeface="Calibri" panose="020F0502020204030204"/>
              </a:rPr>
              <a:t>robot poses are set to the new values</a:t>
            </a:r>
            <a:r>
              <a:rPr lang="en-US" dirty="0">
                <a:ea typeface="Calibri" panose="020F0502020204030204"/>
                <a:cs typeface="Calibri" panose="020F0502020204030204"/>
              </a:rPr>
              <a:t> in       but without uncertainty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. v   then contains only elements that connect to </a:t>
            </a:r>
          </a:p>
        </p:txBody>
      </p:sp>
      <p:pic>
        <p:nvPicPr>
          <p:cNvPr id="4" name="Picture 3" descr="A black and white symbol&#10;&#10;Description automatically generated">
            <a:extLst>
              <a:ext uri="{FF2B5EF4-FFF2-40B4-BE49-F238E27FC236}">
                <a16:creationId xmlns:a16="http://schemas.microsoft.com/office/drawing/2014/main" id="{2E53B3F1-8C8B-1983-1B7E-897B88C5B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364" y="2170642"/>
            <a:ext cx="352073" cy="3153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F48D5A-8447-9707-29B6-1ED74FB28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314" y="2138540"/>
            <a:ext cx="339374" cy="373945"/>
          </a:xfrm>
          <a:prstGeom prst="rect">
            <a:avLst/>
          </a:prstGeom>
        </p:spPr>
      </p:pic>
      <p:pic>
        <p:nvPicPr>
          <p:cNvPr id="7" name="Picture 6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C366A0B0-F4A6-C492-10DF-B89E9B28D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1367" y="2172758"/>
            <a:ext cx="348040" cy="299054"/>
          </a:xfrm>
          <a:prstGeom prst="rect">
            <a:avLst/>
          </a:prstGeom>
        </p:spPr>
      </p:pic>
      <p:pic>
        <p:nvPicPr>
          <p:cNvPr id="8" name="Picture 7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47C5CE22-E21B-96D9-3893-AD4C43148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856" y="2511425"/>
            <a:ext cx="348040" cy="2990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5EB4D3-0C0E-752A-6F0B-630BF5E415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4225" y="2471914"/>
            <a:ext cx="220839" cy="322439"/>
          </a:xfrm>
          <a:prstGeom prst="rect">
            <a:avLst/>
          </a:prstGeom>
        </p:spPr>
      </p:pic>
      <p:pic>
        <p:nvPicPr>
          <p:cNvPr id="10" name="Picture 9" descr="A black and white symbol&#10;&#10;Description automatically generated">
            <a:extLst>
              <a:ext uri="{FF2B5EF4-FFF2-40B4-BE49-F238E27FC236}">
                <a16:creationId xmlns:a16="http://schemas.microsoft.com/office/drawing/2014/main" id="{323D2245-2414-BF90-604A-9B486E140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519" y="3118909"/>
            <a:ext cx="352073" cy="315384"/>
          </a:xfrm>
          <a:prstGeom prst="rect">
            <a:avLst/>
          </a:prstGeom>
        </p:spPr>
      </p:pic>
      <p:pic>
        <p:nvPicPr>
          <p:cNvPr id="11" name="Picture 10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338D989D-32DF-D59A-DD73-676006784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367" y="3121025"/>
            <a:ext cx="348040" cy="299054"/>
          </a:xfrm>
          <a:prstGeom prst="rect">
            <a:avLst/>
          </a:prstGeom>
        </p:spPr>
      </p:pic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9EC7BF31-7F3B-AE87-2B1F-3D04E96310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3554" r="40390" b="195"/>
          <a:stretch/>
        </p:blipFill>
        <p:spPr>
          <a:xfrm>
            <a:off x="1714110" y="3489906"/>
            <a:ext cx="3621925" cy="2282665"/>
          </a:xfrm>
          <a:prstGeom prst="rect">
            <a:avLst/>
          </a:prstGeom>
        </p:spPr>
      </p:pic>
      <p:pic>
        <p:nvPicPr>
          <p:cNvPr id="15" name="Content Placeholder 3" descr="A diagram of a mathematical equation&#10;&#10;Description automatically generated">
            <a:extLst>
              <a:ext uri="{FF2B5EF4-FFF2-40B4-BE49-F238E27FC236}">
                <a16:creationId xmlns:a16="http://schemas.microsoft.com/office/drawing/2014/main" id="{E709BBDC-BA32-8796-7C88-F91C7F862A0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012" r="44526"/>
          <a:stretch/>
        </p:blipFill>
        <p:spPr>
          <a:xfrm>
            <a:off x="7595483" y="4257524"/>
            <a:ext cx="2544036" cy="203736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0DAAB62-9AAA-99DF-A738-32CD962E8B35}"/>
              </a:ext>
            </a:extLst>
          </p:cNvPr>
          <p:cNvSpPr/>
          <p:nvPr/>
        </p:nvSpPr>
        <p:spPr>
          <a:xfrm>
            <a:off x="2227752" y="4726408"/>
            <a:ext cx="477965" cy="37979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597F92-F783-87B8-E1CB-E3B4D8AA0914}"/>
              </a:ext>
            </a:extLst>
          </p:cNvPr>
          <p:cNvSpPr/>
          <p:nvPr/>
        </p:nvSpPr>
        <p:spPr>
          <a:xfrm>
            <a:off x="3029263" y="4726408"/>
            <a:ext cx="477965" cy="37979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F528C6-F92F-8664-B302-0523BFE20687}"/>
              </a:ext>
            </a:extLst>
          </p:cNvPr>
          <p:cNvSpPr/>
          <p:nvPr/>
        </p:nvSpPr>
        <p:spPr>
          <a:xfrm>
            <a:off x="3830774" y="4732052"/>
            <a:ext cx="477965" cy="30641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30C246-55FC-3446-00DD-5D846842E123}"/>
              </a:ext>
            </a:extLst>
          </p:cNvPr>
          <p:cNvSpPr/>
          <p:nvPr/>
        </p:nvSpPr>
        <p:spPr>
          <a:xfrm>
            <a:off x="4660507" y="4726408"/>
            <a:ext cx="477965" cy="37979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0AFAED-6AAB-BC7A-CD48-2E0F31320B87}"/>
              </a:ext>
            </a:extLst>
          </p:cNvPr>
          <p:cNvSpPr/>
          <p:nvPr/>
        </p:nvSpPr>
        <p:spPr>
          <a:xfrm rot="17760000">
            <a:off x="7766177" y="5035011"/>
            <a:ext cx="396927" cy="2265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E801ED-65A1-C401-AC50-E2E1DFF99817}"/>
              </a:ext>
            </a:extLst>
          </p:cNvPr>
          <p:cNvSpPr/>
          <p:nvPr/>
        </p:nvSpPr>
        <p:spPr>
          <a:xfrm rot="14640000">
            <a:off x="8093555" y="4978567"/>
            <a:ext cx="396927" cy="2265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995B9F-3603-C303-C76C-8DF4FBBBC603}"/>
              </a:ext>
            </a:extLst>
          </p:cNvPr>
          <p:cNvSpPr/>
          <p:nvPr/>
        </p:nvSpPr>
        <p:spPr>
          <a:xfrm rot="16200000">
            <a:off x="8285466" y="4814877"/>
            <a:ext cx="396927" cy="2265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B1C22C-5AF2-41E5-83ED-2EAA90557C82}"/>
              </a:ext>
            </a:extLst>
          </p:cNvPr>
          <p:cNvSpPr/>
          <p:nvPr/>
        </p:nvSpPr>
        <p:spPr>
          <a:xfrm rot="19440000">
            <a:off x="8539471" y="5113175"/>
            <a:ext cx="306616" cy="1588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B0B108E-13CE-6323-A5E4-6D7C51E2E89F}"/>
              </a:ext>
            </a:extLst>
          </p:cNvPr>
          <p:cNvSpPr/>
          <p:nvPr/>
        </p:nvSpPr>
        <p:spPr>
          <a:xfrm rot="14340000">
            <a:off x="8885079" y="5132598"/>
            <a:ext cx="221950" cy="1475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39A4EE-7160-9334-F706-AF1506A5B171}"/>
              </a:ext>
            </a:extLst>
          </p:cNvPr>
          <p:cNvSpPr/>
          <p:nvPr/>
        </p:nvSpPr>
        <p:spPr>
          <a:xfrm rot="16200000">
            <a:off x="9631664" y="5077343"/>
            <a:ext cx="329194" cy="1306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164FFC-F4D5-9266-1CBD-240893F9C0AF}"/>
              </a:ext>
            </a:extLst>
          </p:cNvPr>
          <p:cNvSpPr/>
          <p:nvPr/>
        </p:nvSpPr>
        <p:spPr>
          <a:xfrm rot="1080000">
            <a:off x="9042440" y="5082228"/>
            <a:ext cx="650927" cy="1757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6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3C8B-57C4-5E21-C22A-6F8EE779D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The Algorithm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143BA-ED44-1E17-046F-8B76A77F1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Outline:</a:t>
            </a:r>
          </a:p>
          <a:p>
            <a:pPr marL="457200" indent="-457200">
              <a:buAutoNum type="arabicPeriod"/>
            </a:pPr>
            <a:r>
              <a:rPr lang="en-US" dirty="0">
                <a:ea typeface="Calibri"/>
                <a:cs typeface="Calibri"/>
              </a:rPr>
              <a:t>Graph-</a:t>
            </a:r>
            <a:r>
              <a:rPr lang="en-US" dirty="0" err="1">
                <a:ea typeface="Calibri"/>
                <a:cs typeface="Calibri"/>
              </a:rPr>
              <a:t>SLAM_initalize</a:t>
            </a:r>
            <a:endParaRPr lang="en-US"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en-US" dirty="0">
                <a:ea typeface="Calibri"/>
                <a:cs typeface="Calibri"/>
              </a:rPr>
              <a:t>Graph-</a:t>
            </a:r>
            <a:r>
              <a:rPr lang="en-US" dirty="0" err="1">
                <a:ea typeface="Calibri"/>
                <a:cs typeface="Calibri"/>
              </a:rPr>
              <a:t>SLAM_linearize</a:t>
            </a:r>
            <a:endParaRPr lang="en-US"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en-US" dirty="0">
                <a:ea typeface="Calibri"/>
                <a:cs typeface="Calibri"/>
              </a:rPr>
              <a:t>Graph-</a:t>
            </a:r>
            <a:r>
              <a:rPr lang="en-US" dirty="0" err="1">
                <a:ea typeface="Calibri"/>
                <a:cs typeface="Calibri"/>
              </a:rPr>
              <a:t>SLAM_reduce</a:t>
            </a:r>
            <a:endParaRPr lang="en-US"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en-US" dirty="0">
                <a:ea typeface="Calibri"/>
                <a:cs typeface="Calibri"/>
              </a:rPr>
              <a:t>Graph-</a:t>
            </a:r>
            <a:r>
              <a:rPr lang="en-US" dirty="0" err="1">
                <a:ea typeface="Calibri"/>
                <a:cs typeface="Calibri"/>
              </a:rPr>
              <a:t>SLAM_solve</a:t>
            </a:r>
          </a:p>
          <a:p>
            <a:pPr marL="457200" indent="-457200">
              <a:buAutoNum type="arabicPeriod"/>
            </a:pPr>
            <a:endParaRPr lang="en-US" dirty="0">
              <a:ea typeface="Calibri"/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Given commands,      , feature measurements,        , and correspondences, </a:t>
            </a:r>
          </a:p>
        </p:txBody>
      </p:sp>
      <p:pic>
        <p:nvPicPr>
          <p:cNvPr id="5" name="Picture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B7575668-0823-030E-DD1A-445EAFA9E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3" r="169" b="2262"/>
          <a:stretch/>
        </p:blipFill>
        <p:spPr>
          <a:xfrm>
            <a:off x="5457092" y="4431118"/>
            <a:ext cx="6673787" cy="24262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11C672-8EF3-8F85-619A-65F230F09D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320" t="1042" r="1370" b="-4167"/>
          <a:stretch/>
        </p:blipFill>
        <p:spPr>
          <a:xfrm>
            <a:off x="7393164" y="4041422"/>
            <a:ext cx="349844" cy="2794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217848-3255-4811-2432-3B752BB1AF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47" t="1852" r="34413" b="-1852"/>
          <a:stretch/>
        </p:blipFill>
        <p:spPr>
          <a:xfrm>
            <a:off x="10333920" y="3733800"/>
            <a:ext cx="394113" cy="304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4C206F-9EFA-E84B-FC07-68B204641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8" t="1852" r="67611" b="-1852"/>
          <a:stretch/>
        </p:blipFill>
        <p:spPr>
          <a:xfrm>
            <a:off x="7432675" y="3801533"/>
            <a:ext cx="309447" cy="23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9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4ACDC-7B2C-5396-F44C-495354497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  <a:ea typeface="+mj-lt"/>
                <a:cs typeface="+mj-lt"/>
              </a:rPr>
              <a:t>Graph-</a:t>
            </a:r>
            <a:r>
              <a:rPr lang="en-US" dirty="0" err="1">
                <a:solidFill>
                  <a:srgbClr val="262626"/>
                </a:solidFill>
                <a:ea typeface="+mj-lt"/>
                <a:cs typeface="+mj-lt"/>
              </a:rPr>
              <a:t>SLAM_initalize</a:t>
            </a:r>
            <a:r>
              <a:rPr lang="en-US" dirty="0">
                <a:solidFill>
                  <a:srgbClr val="262626"/>
                </a:solidFill>
                <a:ea typeface="+mj-lt"/>
                <a:cs typeface="+mj-lt"/>
              </a:rPr>
              <a:t>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4CEFA-5999-51E2-6754-34F2FC92B5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INPUT: </a:t>
            </a:r>
          </a:p>
          <a:p>
            <a:r>
              <a:rPr lang="en-US" dirty="0">
                <a:cs typeface="Calibri"/>
              </a:rPr>
              <a:t>OUTPUT: </a:t>
            </a:r>
          </a:p>
        </p:txBody>
      </p:sp>
      <p:pic>
        <p:nvPicPr>
          <p:cNvPr id="5" name="Picture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09A2542F-3CA7-BDF6-7564-54B2AC0397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3" r="169" b="2262"/>
          <a:stretch/>
        </p:blipFill>
        <p:spPr>
          <a:xfrm>
            <a:off x="2760784" y="196156"/>
            <a:ext cx="6673787" cy="24262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564059-E17A-F6C8-4002-041ECA276D8E}"/>
              </a:ext>
            </a:extLst>
          </p:cNvPr>
          <p:cNvSpPr/>
          <p:nvPr/>
        </p:nvSpPr>
        <p:spPr>
          <a:xfrm>
            <a:off x="3575538" y="805961"/>
            <a:ext cx="2549769" cy="26376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A9F23A-CD09-31D9-22D2-293BD0AA3D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8" t="1852" r="67611" b="-1852"/>
          <a:stretch/>
        </p:blipFill>
        <p:spPr>
          <a:xfrm>
            <a:off x="2259867" y="4666110"/>
            <a:ext cx="499946" cy="3836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9C2790-D472-A2FC-8AA3-29F4B39DB1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54" b="8333"/>
          <a:stretch/>
        </p:blipFill>
        <p:spPr>
          <a:xfrm>
            <a:off x="2510719" y="5266972"/>
            <a:ext cx="468369" cy="31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85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1C9B6-3408-CDF0-A0B3-E1DB58CF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Outline: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848E-81ED-78EB-0823-A62E26463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77500" lnSpcReduction="20000"/>
          </a:bodyPr>
          <a:lstStyle/>
          <a:p>
            <a:pPr marL="457200" indent="-457200">
              <a:buAutoNum type="arabicPeriod"/>
            </a:pPr>
            <a:r>
              <a:rPr lang="en-US" dirty="0">
                <a:ea typeface="Calibri"/>
                <a:cs typeface="Calibri" panose="020F0502020204030204"/>
              </a:rPr>
              <a:t>The Concept</a:t>
            </a:r>
            <a:endParaRPr lang="en-US" dirty="0"/>
          </a:p>
          <a:p>
            <a:pPr marL="749300" lvl="3">
              <a:buAutoNum type="arabicPeriod"/>
            </a:pPr>
            <a:r>
              <a:rPr lang="en-US" dirty="0">
                <a:ea typeface="Calibri"/>
                <a:cs typeface="Calibri" panose="020F0502020204030204"/>
              </a:rPr>
              <a:t>Constraint Extraction</a:t>
            </a:r>
          </a:p>
          <a:p>
            <a:pPr marL="749300" lvl="3">
              <a:buAutoNum type="arabicPeriod"/>
            </a:pPr>
            <a:r>
              <a:rPr lang="en-US" dirty="0">
                <a:ea typeface="Calibri"/>
                <a:cs typeface="Calibri" panose="020F0502020204030204"/>
              </a:rPr>
              <a:t>Matrix Reduction</a:t>
            </a:r>
          </a:p>
          <a:p>
            <a:pPr marL="749300" lvl="3">
              <a:buAutoNum type="arabicPeriod"/>
            </a:pPr>
            <a:r>
              <a:rPr lang="en-US" dirty="0">
                <a:ea typeface="Calibri"/>
                <a:cs typeface="Calibri" panose="020F0502020204030204"/>
              </a:rPr>
              <a:t>Recovering Feature Locations</a:t>
            </a:r>
          </a:p>
          <a:p>
            <a:pPr marL="457200" indent="-457200">
              <a:buClr>
                <a:srgbClr val="1CADE4"/>
              </a:buClr>
              <a:buAutoNum type="arabicPeriod"/>
            </a:pPr>
            <a:r>
              <a:rPr lang="en-US" dirty="0">
                <a:ea typeface="Calibri"/>
                <a:cs typeface="Calibri" panose="020F0502020204030204"/>
              </a:rPr>
              <a:t>The Algorithm</a:t>
            </a:r>
          </a:p>
          <a:p>
            <a:pPr marL="749300" lvl="3">
              <a:buAutoNum type="arabicPeriod"/>
            </a:pPr>
            <a:r>
              <a:rPr lang="en-US" dirty="0" err="1">
                <a:ea typeface="Calibri"/>
                <a:cs typeface="Calibri"/>
              </a:rPr>
              <a:t>GraphSLAM_initialize</a:t>
            </a:r>
            <a:endParaRPr lang="en-US">
              <a:ea typeface="Calibri"/>
              <a:cs typeface="Calibri"/>
            </a:endParaRPr>
          </a:p>
          <a:p>
            <a:pPr marL="749300" lvl="3">
              <a:buAutoNum type="arabicPeriod"/>
            </a:pPr>
            <a:r>
              <a:rPr lang="en-US" dirty="0" err="1">
                <a:ea typeface="Calibri"/>
                <a:cs typeface="Calibri"/>
              </a:rPr>
              <a:t>GraphSLAM_linearize</a:t>
            </a:r>
            <a:endParaRPr lang="en-US">
              <a:ea typeface="Calibri"/>
              <a:cs typeface="Calibri"/>
            </a:endParaRPr>
          </a:p>
          <a:p>
            <a:pPr marL="749300" lvl="3">
              <a:buAutoNum type="arabicPeriod"/>
            </a:pPr>
            <a:r>
              <a:rPr lang="en-US" dirty="0" err="1">
                <a:ea typeface="Calibri"/>
                <a:cs typeface="Calibri"/>
              </a:rPr>
              <a:t>GraphSLAM_reduce</a:t>
            </a:r>
            <a:endParaRPr lang="en-US">
              <a:ea typeface="Calibri"/>
              <a:cs typeface="Calibri"/>
            </a:endParaRPr>
          </a:p>
          <a:p>
            <a:pPr marL="749300" lvl="3">
              <a:buAutoNum type="arabicPeriod"/>
            </a:pPr>
            <a:r>
              <a:rPr lang="en-US" dirty="0" err="1">
                <a:ea typeface="Calibri"/>
                <a:cs typeface="Calibri"/>
              </a:rPr>
              <a:t>GraphSLAM_solve</a:t>
            </a:r>
            <a:endParaRPr lang="en-US">
              <a:ea typeface="Calibri"/>
              <a:cs typeface="Calibri"/>
            </a:endParaRPr>
          </a:p>
          <a:p>
            <a:pPr marL="457200" indent="-457200">
              <a:buClr>
                <a:srgbClr val="1CADE4"/>
              </a:buClr>
              <a:buAutoNum type="arabicPeriod"/>
            </a:pPr>
            <a:r>
              <a:rPr lang="en-US" dirty="0">
                <a:ea typeface="Calibri"/>
                <a:cs typeface="Calibri" panose="020F0502020204030204"/>
              </a:rPr>
              <a:t>The Derivations</a:t>
            </a:r>
          </a:p>
          <a:p>
            <a:pPr marL="749300" lvl="3">
              <a:buAutoNum type="arabicPeriod"/>
            </a:pPr>
            <a:r>
              <a:rPr lang="en-US" dirty="0">
                <a:ea typeface="Calibri"/>
                <a:cs typeface="Calibri" panose="020F0502020204030204"/>
              </a:rPr>
              <a:t>The Posterior</a:t>
            </a:r>
          </a:p>
          <a:p>
            <a:pPr marL="749300" lvl="3">
              <a:buAutoNum type="arabicPeriod"/>
            </a:pPr>
            <a:r>
              <a:rPr lang="en-US" dirty="0">
                <a:ea typeface="Calibri"/>
                <a:cs typeface="Calibri" panose="020F0502020204030204"/>
              </a:rPr>
              <a:t>Taylor Expansion</a:t>
            </a:r>
          </a:p>
          <a:p>
            <a:pPr marL="749300" lvl="3">
              <a:buAutoNum type="arabicPeriod"/>
            </a:pPr>
            <a:r>
              <a:rPr lang="en-US" dirty="0">
                <a:ea typeface="Calibri"/>
                <a:cs typeface="Calibri" panose="020F0502020204030204"/>
              </a:rPr>
              <a:t>Constructing the Information Form</a:t>
            </a:r>
          </a:p>
          <a:p>
            <a:pPr marL="749300" lvl="3">
              <a:buAutoNum type="arabicPeriod"/>
            </a:pPr>
            <a:r>
              <a:rPr lang="en-US" dirty="0">
                <a:ea typeface="Calibri"/>
                <a:cs typeface="Calibri" panose="020F0502020204030204"/>
              </a:rPr>
              <a:t>Reducing the Information Form</a:t>
            </a:r>
          </a:p>
          <a:p>
            <a:pPr marL="749300" lvl="3">
              <a:buAutoNum type="arabicPeriod"/>
            </a:pPr>
            <a:r>
              <a:rPr lang="en-US" dirty="0">
                <a:ea typeface="Calibri"/>
                <a:cs typeface="Calibri" panose="020F0502020204030204"/>
              </a:rPr>
              <a:t>Recovering the Path and the Map</a:t>
            </a:r>
          </a:p>
          <a:p>
            <a:pPr marL="749300" lvl="3">
              <a:buAutoNum type="arabicPeriod"/>
            </a:pPr>
            <a:endParaRPr lang="en-US" dirty="0">
              <a:ea typeface="Calibri"/>
              <a:cs typeface="Calibri" panose="020F0502020204030204"/>
            </a:endParaRPr>
          </a:p>
          <a:p>
            <a:pPr>
              <a:buClr>
                <a:srgbClr val="1CADE4"/>
              </a:buClr>
              <a:buAutoNum type="arabicPeriod"/>
            </a:pPr>
            <a:endParaRPr lang="en-US" dirty="0">
              <a:ea typeface="Calibr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2844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1CFBA-5114-1C7E-EA9A-6ED357BD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Graph-</a:t>
            </a:r>
            <a:r>
              <a:rPr lang="en-US" dirty="0" err="1">
                <a:ea typeface="+mj-lt"/>
                <a:cs typeface="+mj-lt"/>
              </a:rPr>
              <a:t>SLAM_initalize</a:t>
            </a:r>
            <a:r>
              <a:rPr lang="en-US" dirty="0">
                <a:ea typeface="+mj-lt"/>
                <a:cs typeface="+mj-lt"/>
              </a:rPr>
              <a:t> </a:t>
            </a:r>
          </a:p>
        </p:txBody>
      </p:sp>
      <p:pic>
        <p:nvPicPr>
          <p:cNvPr id="5" name="Content Placeholder 4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028340BA-074C-235A-1EA6-34FF53DADA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439"/>
          <a:stretch/>
        </p:blipFill>
        <p:spPr>
          <a:xfrm>
            <a:off x="1052124" y="2121386"/>
            <a:ext cx="4639736" cy="244852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407666-5AF2-C86D-F09D-8146A1AB5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3366" y="2120900"/>
            <a:ext cx="4639736" cy="3748194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In order to linearize the information matrix we need an initial estimate,       , for all poses,      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Initializes the first pose as (0, 0, 0)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Estimates the following poses using the motion model from the commands,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637EEC-0BE4-02EE-1330-D000FFD83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808" y="2803525"/>
            <a:ext cx="397228" cy="280106"/>
          </a:xfrm>
          <a:prstGeom prst="rect">
            <a:avLst/>
          </a:prstGeom>
        </p:spPr>
      </p:pic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2A5917B-973A-7120-0E5D-AC60B5741A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54" b="8333"/>
          <a:stretch/>
        </p:blipFill>
        <p:spPr>
          <a:xfrm>
            <a:off x="9419519" y="2467327"/>
            <a:ext cx="406280" cy="274815"/>
          </a:xfrm>
          <a:prstGeom prst="rect">
            <a:avLst/>
          </a:prstGeom>
        </p:spPr>
      </p:pic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521AB31-78D8-5595-A655-D341638BF6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65" t="2000" r="70925" b="-2000"/>
          <a:stretch/>
        </p:blipFill>
        <p:spPr>
          <a:xfrm>
            <a:off x="10342711" y="4056510"/>
            <a:ext cx="322930" cy="2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26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4ACDC-7B2C-5396-F44C-495354497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  <a:ea typeface="+mj-lt"/>
                <a:cs typeface="+mj-lt"/>
              </a:rPr>
              <a:t>Graph-</a:t>
            </a:r>
            <a:r>
              <a:rPr lang="en-US" dirty="0" err="1">
                <a:solidFill>
                  <a:srgbClr val="262626"/>
                </a:solidFill>
                <a:ea typeface="+mj-lt"/>
                <a:cs typeface="+mj-lt"/>
              </a:rPr>
              <a:t>SLAM_linearize</a:t>
            </a:r>
            <a:r>
              <a:rPr lang="en-US" dirty="0">
                <a:solidFill>
                  <a:srgbClr val="262626"/>
                </a:solidFill>
                <a:ea typeface="+mj-lt"/>
                <a:cs typeface="+mj-lt"/>
              </a:rPr>
              <a:t> 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4CEFA-5999-51E2-6754-34F2FC92B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4310743" cy="1143000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INPUT:                                 </a:t>
            </a:r>
            <a:endParaRPr lang="en-US" i="1" dirty="0">
              <a:cs typeface="Calibri"/>
            </a:endParaRPr>
          </a:p>
          <a:p>
            <a:r>
              <a:rPr lang="en-US" dirty="0">
                <a:cs typeface="Calibri"/>
              </a:rPr>
              <a:t>OUTPUT: </a:t>
            </a:r>
          </a:p>
        </p:txBody>
      </p:sp>
      <p:pic>
        <p:nvPicPr>
          <p:cNvPr id="5" name="Picture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09A2542F-3CA7-BDF6-7564-54B2AC0397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3" r="169" b="2262"/>
          <a:stretch/>
        </p:blipFill>
        <p:spPr>
          <a:xfrm>
            <a:off x="2760784" y="196156"/>
            <a:ext cx="6673787" cy="24262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564059-E17A-F6C8-4002-041ECA276D8E}"/>
              </a:ext>
            </a:extLst>
          </p:cNvPr>
          <p:cNvSpPr/>
          <p:nvPr/>
        </p:nvSpPr>
        <p:spPr>
          <a:xfrm>
            <a:off x="3846471" y="1274450"/>
            <a:ext cx="3531902" cy="2976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number and punctuation marks&#10;&#10;Description automatically generated">
            <a:extLst>
              <a:ext uri="{FF2B5EF4-FFF2-40B4-BE49-F238E27FC236}">
                <a16:creationId xmlns:a16="http://schemas.microsoft.com/office/drawing/2014/main" id="{28244B0E-A7E2-FA96-1412-AFED55DF0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43" y="5267325"/>
            <a:ext cx="653143" cy="3401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2FCDEC-5194-0A54-F2BA-AB9B334615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0" b="-1754"/>
          <a:stretch/>
        </p:blipFill>
        <p:spPr>
          <a:xfrm>
            <a:off x="2253343" y="4736881"/>
            <a:ext cx="2318659" cy="31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22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1CFBA-5114-1C7E-EA9A-6ED357BD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Graph-</a:t>
            </a:r>
            <a:r>
              <a:rPr lang="en-US" dirty="0" err="1">
                <a:ea typeface="+mj-lt"/>
                <a:cs typeface="+mj-lt"/>
              </a:rPr>
              <a:t>SLAM_linearize</a:t>
            </a:r>
            <a:r>
              <a:rPr lang="en-US" dirty="0">
                <a:ea typeface="+mj-lt"/>
                <a:cs typeface="+mj-lt"/>
              </a:rPr>
              <a:t> (1/2)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407666-5AF2-C86D-F09D-8146A1AB5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3366" y="2120900"/>
            <a:ext cx="4639736" cy="3748194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Initializes the information elements: the "infinite" information entry in line 3 fixes the initial pose,     , to (0, 0, 0)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Controls,       , are integrated in lines 4 – 9: 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Pose,     , and Jacobian,     , are a linear approximation of measurement function, </a:t>
            </a:r>
            <a:r>
              <a:rPr lang="en-US" i="1" dirty="0">
                <a:cs typeface="Calibri" panose="020F0502020204030204"/>
              </a:rPr>
              <a:t>g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Information matrix and vector are updated according to this constraint</a:t>
            </a:r>
            <a:endParaRPr lang="en-US" i="1" dirty="0">
              <a:cs typeface="Calibri" panose="020F0502020204030204"/>
            </a:endParaRPr>
          </a:p>
        </p:txBody>
      </p:sp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521AB31-78D8-5595-A655-D341638BF6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5" t="2000" r="70925" b="-2000"/>
          <a:stretch/>
        </p:blipFill>
        <p:spPr>
          <a:xfrm>
            <a:off x="7555969" y="3283625"/>
            <a:ext cx="322930" cy="282006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D9E1ABF-DFC9-B9B8-CE4D-B0C8503901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5128" r="234" b="394"/>
          <a:stretch/>
        </p:blipFill>
        <p:spPr>
          <a:xfrm>
            <a:off x="1097280" y="2121806"/>
            <a:ext cx="4628852" cy="2603597"/>
          </a:xfrm>
        </p:spPr>
      </p:pic>
      <p:pic>
        <p:nvPicPr>
          <p:cNvPr id="13" name="Picture 12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9CB78E88-A0DE-30BC-2066-BDB7D5A66F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62" t="39259" r="-452"/>
          <a:stretch/>
        </p:blipFill>
        <p:spPr>
          <a:xfrm>
            <a:off x="1109254" y="4307165"/>
            <a:ext cx="4604670" cy="893603"/>
          </a:xfrm>
          <a:prstGeom prst="rect">
            <a:avLst/>
          </a:prstGeom>
        </p:spPr>
      </p:pic>
      <p:pic>
        <p:nvPicPr>
          <p:cNvPr id="15" name="Content Placeholder 11">
            <a:extLst>
              <a:ext uri="{FF2B5EF4-FFF2-40B4-BE49-F238E27FC236}">
                <a16:creationId xmlns:a16="http://schemas.microsoft.com/office/drawing/2014/main" id="{3A374F2C-7C04-5ED5-00DB-3F469E4FE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" t="87574" r="117" b="592"/>
          <a:stretch/>
        </p:blipFill>
        <p:spPr>
          <a:xfrm>
            <a:off x="1108166" y="5197020"/>
            <a:ext cx="4623396" cy="326130"/>
          </a:xfrm>
          <a:prstGeom prst="rect">
            <a:avLst/>
          </a:prstGeom>
        </p:spPr>
      </p:pic>
      <p:pic>
        <p:nvPicPr>
          <p:cNvPr id="16" name="Picture 15" descr="A black and white text&#10;&#10;Description automatically generated">
            <a:extLst>
              <a:ext uri="{FF2B5EF4-FFF2-40B4-BE49-F238E27FC236}">
                <a16:creationId xmlns:a16="http://schemas.microsoft.com/office/drawing/2014/main" id="{06872DBD-DFE6-564D-400C-03ACA664B4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931" b="1408"/>
          <a:stretch/>
        </p:blipFill>
        <p:spPr>
          <a:xfrm>
            <a:off x="9035142" y="3635259"/>
            <a:ext cx="200678" cy="213471"/>
          </a:xfrm>
          <a:prstGeom prst="rect">
            <a:avLst/>
          </a:prstGeom>
        </p:spPr>
      </p:pic>
      <p:pic>
        <p:nvPicPr>
          <p:cNvPr id="17" name="Picture 16" descr="A black and white text&#10;&#10;Description automatically generated">
            <a:extLst>
              <a:ext uri="{FF2B5EF4-FFF2-40B4-BE49-F238E27FC236}">
                <a16:creationId xmlns:a16="http://schemas.microsoft.com/office/drawing/2014/main" id="{06827870-B4AD-C49C-C83B-BE3954AA1F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" r="89901" b="1408"/>
          <a:stretch/>
        </p:blipFill>
        <p:spPr>
          <a:xfrm>
            <a:off x="7413171" y="3618931"/>
            <a:ext cx="179080" cy="2461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7737C2-6FAD-443F-03ED-CB4298104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4696" y="2815318"/>
            <a:ext cx="263979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2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1CFBA-5114-1C7E-EA9A-6ED357BD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Graph-</a:t>
            </a:r>
            <a:r>
              <a:rPr lang="en-US" dirty="0" err="1">
                <a:ea typeface="+mj-lt"/>
                <a:cs typeface="+mj-lt"/>
              </a:rPr>
              <a:t>SLAM_linearize</a:t>
            </a:r>
            <a:r>
              <a:rPr lang="en-US" dirty="0">
                <a:ea typeface="+mj-lt"/>
                <a:cs typeface="+mj-lt"/>
              </a:rPr>
              <a:t> (2/2)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407666-5AF2-C86D-F09D-8146A1AB5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3366" y="2120900"/>
            <a:ext cx="4639736" cy="3748194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Feature measurements,     , are integrated in lines 10 – 21: 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Measurement noise covariance matrix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Lines 13 – 17 compute the Taylor expansion of the measurement function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Information matrix and vector are updated according to this constraint in lines 18 and 19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D9E1ABF-DFC9-B9B8-CE4D-B0C8503901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5128" r="234" b="394"/>
          <a:stretch/>
        </p:blipFill>
        <p:spPr>
          <a:xfrm>
            <a:off x="1113609" y="2121806"/>
            <a:ext cx="4596194" cy="2603597"/>
          </a:xfrm>
        </p:spPr>
      </p:pic>
      <p:pic>
        <p:nvPicPr>
          <p:cNvPr id="19" name="Picture 18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DA10F8C4-9948-3AD1-0D00-F62DB84C9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195925"/>
            <a:ext cx="4539342" cy="34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29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4ACDC-7B2C-5396-F44C-495354497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  <a:ea typeface="+mj-lt"/>
                <a:cs typeface="+mj-lt"/>
              </a:rPr>
              <a:t>Graph-</a:t>
            </a:r>
            <a:r>
              <a:rPr lang="en-US" dirty="0" err="1">
                <a:solidFill>
                  <a:srgbClr val="262626"/>
                </a:solidFill>
                <a:ea typeface="+mj-lt"/>
                <a:cs typeface="+mj-lt"/>
              </a:rPr>
              <a:t>SLAM_reduce</a:t>
            </a:r>
            <a:endParaRPr lang="en-US" dirty="0" err="1">
              <a:cs typeface="Calibri Ligh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4CEFA-5999-51E2-6754-34F2FC92B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4310743" cy="1143000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INPUT:                                 </a:t>
            </a:r>
            <a:endParaRPr lang="en-US" i="1" dirty="0">
              <a:cs typeface="Calibri"/>
            </a:endParaRPr>
          </a:p>
          <a:p>
            <a:r>
              <a:rPr lang="en-US" dirty="0">
                <a:cs typeface="Calibri"/>
              </a:rPr>
              <a:t>OUTPUT: </a:t>
            </a:r>
          </a:p>
        </p:txBody>
      </p:sp>
      <p:pic>
        <p:nvPicPr>
          <p:cNvPr id="5" name="Picture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09A2542F-3CA7-BDF6-7564-54B2AC0397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3" r="169" b="2262"/>
          <a:stretch/>
        </p:blipFill>
        <p:spPr>
          <a:xfrm>
            <a:off x="2760784" y="196156"/>
            <a:ext cx="6673787" cy="24262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564059-E17A-F6C8-4002-041ECA276D8E}"/>
              </a:ext>
            </a:extLst>
          </p:cNvPr>
          <p:cNvSpPr/>
          <p:nvPr/>
        </p:nvSpPr>
        <p:spPr>
          <a:xfrm>
            <a:off x="3846471" y="1541150"/>
            <a:ext cx="2595731" cy="28675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number and punctuation marks&#10;&#10;Description automatically generated">
            <a:extLst>
              <a:ext uri="{FF2B5EF4-FFF2-40B4-BE49-F238E27FC236}">
                <a16:creationId xmlns:a16="http://schemas.microsoft.com/office/drawing/2014/main" id="{28244B0E-A7E2-FA96-1412-AFED55DF0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472" y="4712154"/>
            <a:ext cx="653143" cy="340179"/>
          </a:xfrm>
          <a:prstGeom prst="rect">
            <a:avLst/>
          </a:prstGeom>
        </p:spPr>
      </p:pic>
      <p:pic>
        <p:nvPicPr>
          <p:cNvPr id="8" name="Picture 7" descr="A group of black symbols&#10;&#10;Description automatically generated">
            <a:extLst>
              <a:ext uri="{FF2B5EF4-FFF2-40B4-BE49-F238E27FC236}">
                <a16:creationId xmlns:a16="http://schemas.microsoft.com/office/drawing/2014/main" id="{7754FA83-96A7-7205-B6C5-2A4A52667B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41" r="-901" b="-1471"/>
          <a:stretch/>
        </p:blipFill>
        <p:spPr>
          <a:xfrm>
            <a:off x="2522764" y="5290457"/>
            <a:ext cx="609601" cy="35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81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1CFBA-5114-1C7E-EA9A-6ED357BD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Graph-</a:t>
            </a:r>
            <a:r>
              <a:rPr lang="en-US" dirty="0" err="1">
                <a:ea typeface="+mj-lt"/>
                <a:cs typeface="+mj-lt"/>
              </a:rPr>
              <a:t>SLAM_reduce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407666-5AF2-C86D-F09D-8146A1AB5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3366" y="2120900"/>
            <a:ext cx="4639736" cy="3748194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Initialize </a:t>
            </a:r>
            <a:endParaRPr lang="en-US"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Line 5 gets all of the poses,        , linked to feature </a:t>
            </a:r>
            <a:r>
              <a:rPr lang="en-US" i="1" dirty="0">
                <a:cs typeface="Calibri" panose="020F0502020204030204"/>
              </a:rPr>
              <a:t>j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Lines 6 and 7 adjust the matrix and vector according to the removal of feature </a:t>
            </a:r>
            <a:r>
              <a:rPr lang="en-US" i="1" dirty="0">
                <a:cs typeface="Calibri" panose="020F0502020204030204"/>
              </a:rPr>
              <a:t>j</a:t>
            </a:r>
            <a:r>
              <a:rPr lang="en-US" dirty="0">
                <a:cs typeface="Calibri" panose="020F0502020204030204"/>
              </a:rPr>
              <a:t> (creating new springs to replace the mass)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Line 8 removes the feature </a:t>
            </a:r>
            <a:r>
              <a:rPr lang="en-US" i="1" dirty="0">
                <a:cs typeface="Calibri" panose="020F0502020204030204"/>
              </a:rPr>
              <a:t>j</a:t>
            </a:r>
            <a:r>
              <a:rPr lang="en-US" dirty="0">
                <a:cs typeface="Calibri" panose="020F0502020204030204"/>
              </a:rPr>
              <a:t> (removing the mass)</a:t>
            </a:r>
            <a:endParaRPr lang="en-US" i="1" dirty="0">
              <a:cs typeface="Calibri" panose="020F0502020204030204"/>
            </a:endParaRPr>
          </a:p>
        </p:txBody>
      </p:sp>
      <p:pic>
        <p:nvPicPr>
          <p:cNvPr id="6" name="Content Placeholder 5" descr="A white sheet with black text&#10;&#10;Description automatically generated">
            <a:extLst>
              <a:ext uri="{FF2B5EF4-FFF2-40B4-BE49-F238E27FC236}">
                <a16:creationId xmlns:a16="http://schemas.microsoft.com/office/drawing/2014/main" id="{899D4B4C-63AC-25F9-0165-A0C75DB62A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7280" y="2119260"/>
            <a:ext cx="4639736" cy="216215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4EE58A-9B79-4F5B-EA5E-8887A7B65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733" y="2677886"/>
            <a:ext cx="416378" cy="266700"/>
          </a:xfrm>
          <a:prstGeom prst="rect">
            <a:avLst/>
          </a:prstGeom>
        </p:spPr>
      </p:pic>
      <p:pic>
        <p:nvPicPr>
          <p:cNvPr id="9" name="Picture 8" descr="A group of black symbols&#10;&#10;Description automatically generated">
            <a:extLst>
              <a:ext uri="{FF2B5EF4-FFF2-40B4-BE49-F238E27FC236}">
                <a16:creationId xmlns:a16="http://schemas.microsoft.com/office/drawing/2014/main" id="{A1F4EC56-1CA7-837F-742D-3560FDFEE6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41" r="-901" b="-1471"/>
          <a:stretch/>
        </p:blipFill>
        <p:spPr>
          <a:xfrm>
            <a:off x="7590064" y="2209799"/>
            <a:ext cx="468087" cy="27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33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4ACDC-7B2C-5396-F44C-495354497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  <a:ea typeface="+mj-lt"/>
                <a:cs typeface="+mj-lt"/>
              </a:rPr>
              <a:t>Graph-</a:t>
            </a:r>
            <a:r>
              <a:rPr lang="en-US" dirty="0" err="1">
                <a:solidFill>
                  <a:srgbClr val="262626"/>
                </a:solidFill>
                <a:ea typeface="+mj-lt"/>
                <a:cs typeface="+mj-lt"/>
              </a:rPr>
              <a:t>SLAM_solve</a:t>
            </a:r>
            <a:endParaRPr lang="en-US" dirty="0" err="1">
              <a:cs typeface="Calibri Ligh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4CEFA-5999-51E2-6754-34F2FC92B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9633857" cy="1143000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INPUT:        ,                 </a:t>
            </a:r>
            <a:endParaRPr lang="en-US" i="1" dirty="0">
              <a:cs typeface="Calibri"/>
            </a:endParaRPr>
          </a:p>
          <a:p>
            <a:r>
              <a:rPr lang="en-US" dirty="0">
                <a:cs typeface="Calibri"/>
              </a:rPr>
              <a:t>OUTPUT: </a:t>
            </a:r>
          </a:p>
        </p:txBody>
      </p:sp>
      <p:pic>
        <p:nvPicPr>
          <p:cNvPr id="5" name="Picture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09A2542F-3CA7-BDF6-7564-54B2AC0397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3" r="169" b="2262"/>
          <a:stretch/>
        </p:blipFill>
        <p:spPr>
          <a:xfrm>
            <a:off x="2760784" y="196156"/>
            <a:ext cx="6673787" cy="24262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564059-E17A-F6C8-4002-041ECA276D8E}"/>
              </a:ext>
            </a:extLst>
          </p:cNvPr>
          <p:cNvSpPr/>
          <p:nvPr/>
        </p:nvSpPr>
        <p:spPr>
          <a:xfrm>
            <a:off x="3846471" y="1802408"/>
            <a:ext cx="2976731" cy="2976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number and punctuation marks&#10;&#10;Description automatically generated">
            <a:extLst>
              <a:ext uri="{FF2B5EF4-FFF2-40B4-BE49-F238E27FC236}">
                <a16:creationId xmlns:a16="http://schemas.microsoft.com/office/drawing/2014/main" id="{28244B0E-A7E2-FA96-1412-AFED55DF0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758" y="4701268"/>
            <a:ext cx="653143" cy="340179"/>
          </a:xfrm>
          <a:prstGeom prst="rect">
            <a:avLst/>
          </a:prstGeom>
        </p:spPr>
      </p:pic>
      <p:pic>
        <p:nvPicPr>
          <p:cNvPr id="8" name="Picture 7" descr="A group of black symbols&#10;&#10;Description automatically generated">
            <a:extLst>
              <a:ext uri="{FF2B5EF4-FFF2-40B4-BE49-F238E27FC236}">
                <a16:creationId xmlns:a16="http://schemas.microsoft.com/office/drawing/2014/main" id="{7754FA83-96A7-7205-B6C5-2A4A52667B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41" r="-901" b="-1471"/>
          <a:stretch/>
        </p:blipFill>
        <p:spPr>
          <a:xfrm>
            <a:off x="2277835" y="4702628"/>
            <a:ext cx="609601" cy="359309"/>
          </a:xfrm>
          <a:prstGeom prst="rect">
            <a:avLst/>
          </a:prstGeom>
        </p:spPr>
      </p:pic>
      <p:pic>
        <p:nvPicPr>
          <p:cNvPr id="7" name="Picture 6" descr="A black and white symbol&#10;&#10;Description automatically generated">
            <a:extLst>
              <a:ext uri="{FF2B5EF4-FFF2-40B4-BE49-F238E27FC236}">
                <a16:creationId xmlns:a16="http://schemas.microsoft.com/office/drawing/2014/main" id="{582B8C84-2965-0ACC-2126-7F8BD023AD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700" y="5268686"/>
            <a:ext cx="767444" cy="32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93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1CFBA-5114-1C7E-EA9A-6ED357BD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Graph-</a:t>
            </a:r>
            <a:r>
              <a:rPr lang="en-US" dirty="0" err="1">
                <a:ea typeface="+mj-lt"/>
                <a:cs typeface="+mj-lt"/>
              </a:rPr>
              <a:t>SLAM_solve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407666-5AF2-C86D-F09D-8146A1AB5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3366" y="2120900"/>
            <a:ext cx="4639736" cy="3748194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Compute the path estimates from new the information matrix and vector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Lines 4 – 7 computes the location of each feature: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Line 5 gets all of the poses,        , linked to feature </a:t>
            </a:r>
            <a:r>
              <a:rPr lang="en-US" i="1" dirty="0">
                <a:ea typeface="+mn-lt"/>
                <a:cs typeface="+mn-lt"/>
              </a:rPr>
              <a:t>j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Line 6 uses the information relating to the original estimate of the feature as well as the new estimate of the robot path to calculate the location of feature </a:t>
            </a:r>
            <a:r>
              <a:rPr lang="en-US" i="1" dirty="0">
                <a:cs typeface="Calibri" panose="020F0502020204030204"/>
              </a:rPr>
              <a:t>j</a:t>
            </a:r>
          </a:p>
          <a:p>
            <a:pPr marL="383540" lvl="1">
              <a:buFont typeface="Arial" panose="020F0502020204030204" pitchFamily="34" charset="0"/>
              <a:buChar char="•"/>
            </a:pPr>
            <a:endParaRPr lang="en-US" dirty="0">
              <a:cs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EE58A-9B79-4F5B-EA5E-8887A7B65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504" y="3646714"/>
            <a:ext cx="367393" cy="228600"/>
          </a:xfrm>
          <a:prstGeom prst="rect">
            <a:avLst/>
          </a:prstGeom>
        </p:spPr>
      </p:pic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6A283903-F5B3-D97C-C18F-BACAA4E86B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" b="-318"/>
          <a:stretch/>
        </p:blipFill>
        <p:spPr>
          <a:xfrm>
            <a:off x="1099457" y="2120566"/>
            <a:ext cx="4631871" cy="170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64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BDD30-FD4F-A8A9-5DD2-F118D3B38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Algorithm 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A1322-77E6-8D95-41CE-0ED9B6375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Initial mean estimates as calculated by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GraphSLAM_initialize</a:t>
            </a:r>
            <a:r>
              <a:rPr lang="en-US" dirty="0">
                <a:ea typeface="Calibri" panose="020F0502020204030204"/>
                <a:cs typeface="Calibri" panose="020F0502020204030204"/>
              </a:rPr>
              <a:t>:</a:t>
            </a:r>
            <a:endParaRPr lang="en-US" dirty="0"/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Determines the quality of the results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Has no effect on linearization of x and y components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Has an effect on linearization of orientation component</a:t>
            </a:r>
          </a:p>
          <a:p>
            <a:pPr>
              <a:buClr>
                <a:srgbClr val="1CADE4"/>
              </a:buClr>
              <a:buFont typeface="Arial" panose="020F050202020403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To reduce these errors in the Taylor approximation, </a:t>
            </a:r>
            <a:r>
              <a:rPr lang="en-US" err="1">
                <a:ea typeface="Calibri" panose="020F0502020204030204"/>
                <a:cs typeface="Calibri" panose="020F0502020204030204"/>
              </a:rPr>
              <a:t>GraphSLAM_linearize</a:t>
            </a:r>
            <a:r>
              <a:rPr lang="en-US" dirty="0">
                <a:ea typeface="Calibri" panose="020F0502020204030204"/>
                <a:cs typeface="Calibri" panose="020F0502020204030204"/>
              </a:rPr>
              <a:t>, </a:t>
            </a:r>
            <a:r>
              <a:rPr lang="en-US" err="1">
                <a:ea typeface="+mn-lt"/>
                <a:cs typeface="+mn-lt"/>
              </a:rPr>
              <a:t>GraphSLAM_reduce</a:t>
            </a:r>
            <a:r>
              <a:rPr lang="en-US" dirty="0">
                <a:ea typeface="+mn-lt"/>
                <a:cs typeface="+mn-lt"/>
              </a:rPr>
              <a:t>, and </a:t>
            </a:r>
            <a:r>
              <a:rPr lang="en-US" err="1">
                <a:ea typeface="+mn-lt"/>
                <a:cs typeface="+mn-lt"/>
              </a:rPr>
              <a:t>GraphSLAM_solve</a:t>
            </a:r>
            <a:r>
              <a:rPr lang="en-US" dirty="0">
                <a:ea typeface="+mn-lt"/>
                <a:cs typeface="+mn-lt"/>
              </a:rPr>
              <a:t> are run multiple times</a:t>
            </a:r>
          </a:p>
          <a:p>
            <a:pPr>
              <a:buClr>
                <a:srgbClr val="1CADE4"/>
              </a:buClr>
              <a:buFont typeface="Arial" panose="020F0502020204030204" pitchFamily="34" charset="0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7CCD1CAF-0296-C0A1-FCE8-C58C985F8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599" y="4200824"/>
            <a:ext cx="5994400" cy="220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10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E476B-4156-291C-7C1A-57C075F47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The Derivations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5BC65-60B3-40A8-A410-E66BD3299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Outline:</a:t>
            </a:r>
          </a:p>
          <a:p>
            <a:pPr marL="457200" indent="-457200">
              <a:buAutoNum type="arabicPeriod"/>
            </a:pPr>
            <a:r>
              <a:rPr lang="en-US" dirty="0">
                <a:ea typeface="Calibri"/>
                <a:cs typeface="Calibri"/>
              </a:rPr>
              <a:t>The Posterior </a:t>
            </a:r>
          </a:p>
          <a:p>
            <a:pPr marL="457200" indent="-457200">
              <a:buAutoNum type="arabicPeriod"/>
            </a:pPr>
            <a:r>
              <a:rPr lang="en-US" dirty="0">
                <a:ea typeface="Calibri"/>
                <a:cs typeface="Calibri"/>
              </a:rPr>
              <a:t>Taylor Expansion</a:t>
            </a:r>
          </a:p>
          <a:p>
            <a:pPr marL="457200" indent="-457200">
              <a:buAutoNum type="arabicPeriod"/>
            </a:pPr>
            <a:r>
              <a:rPr lang="en-US" dirty="0">
                <a:ea typeface="Calibri"/>
                <a:cs typeface="Calibri"/>
              </a:rPr>
              <a:t>Constructing the Information Form</a:t>
            </a:r>
          </a:p>
          <a:p>
            <a:pPr marL="457200" indent="-457200">
              <a:buAutoNum type="arabicPeriod"/>
            </a:pPr>
            <a:r>
              <a:rPr lang="en-US" dirty="0">
                <a:ea typeface="Calibri"/>
                <a:cs typeface="Calibri"/>
              </a:rPr>
              <a:t>Reducing the Information Form</a:t>
            </a:r>
          </a:p>
          <a:p>
            <a:pPr marL="457200" indent="-457200">
              <a:buAutoNum type="arabicPeriod"/>
            </a:pPr>
            <a:r>
              <a:rPr lang="en-US" dirty="0">
                <a:ea typeface="Calibri"/>
                <a:cs typeface="Calibri"/>
              </a:rPr>
              <a:t>Recovering the Path and the Map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181F0-E8C3-83A5-AB64-3FA4CE7F5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61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53282-0E52-3B98-2B1E-05C210AE8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Brief Background/Motivation: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5F271-147C-3A71-75BC-8049774CD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Clr>
                <a:srgbClr val="1CADE4"/>
              </a:buClr>
              <a:buFont typeface="Arial" panose="020F050202020403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SLAM –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Silmultaneous</a:t>
            </a:r>
            <a:r>
              <a:rPr lang="en-US" dirty="0">
                <a:ea typeface="Calibri" panose="020F0502020204030204"/>
                <a:cs typeface="Calibri" panose="020F0502020204030204"/>
              </a:rPr>
              <a:t> Localization and Mapping</a:t>
            </a:r>
          </a:p>
          <a:p>
            <a:pPr>
              <a:buClr>
                <a:srgbClr val="1CADE4"/>
              </a:buClr>
              <a:buFont typeface="Arial" panose="020F050202020403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Posterior of the full SLAM problem naturally forms a sparse graph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This graph is a sum of nonlinear quadratic constraints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Optimizing these constraints gives a set of the most likely </a:t>
            </a:r>
            <a:br>
              <a:rPr lang="en-US" dirty="0">
                <a:ea typeface="Calibri" panose="020F0502020204030204"/>
                <a:cs typeface="Calibri" panose="020F0502020204030204"/>
              </a:rPr>
            </a:br>
            <a:r>
              <a:rPr lang="en-US" dirty="0">
                <a:ea typeface="Calibri" panose="020F0502020204030204"/>
                <a:cs typeface="Calibri" panose="020F0502020204030204"/>
              </a:rPr>
              <a:t>robot poses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Utilization of previous data to improve current robot pose and 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map estimation</a:t>
            </a:r>
            <a:br>
              <a:rPr lang="en-US" dirty="0">
                <a:ea typeface="+mn-lt"/>
                <a:cs typeface="+mn-lt"/>
              </a:rPr>
            </a:b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 descr="A diagram of a mathematical equation&#10;&#10;Description automatically generated">
            <a:extLst>
              <a:ext uri="{FF2B5EF4-FFF2-40B4-BE49-F238E27FC236}">
                <a16:creationId xmlns:a16="http://schemas.microsoft.com/office/drawing/2014/main" id="{FAD42FCB-88F6-3A0F-5B97-CD055805BA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88" t="-307" r="46838" b="23041"/>
          <a:stretch/>
        </p:blipFill>
        <p:spPr>
          <a:xfrm>
            <a:off x="7587343" y="3473429"/>
            <a:ext cx="4125828" cy="2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90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EB0CC-902C-3305-DC45-4BC1B73B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The Posterior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6AA15-0F8B-0597-1BF4-6A3559E304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47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DF170-45DB-25F9-C118-15BE6D99B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5621867" cy="1439469"/>
          </a:xfrm>
        </p:spPr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Defining the Posterior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292A1-3EE2-1D6F-5AD1-CB97B72AA6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dirty="0">
                <a:ea typeface="Calibri"/>
                <a:cs typeface="Calibri"/>
              </a:rPr>
              <a:t>(10) - Define y as the full state, x and m</a:t>
            </a:r>
          </a:p>
          <a:p>
            <a:pPr marL="457200" indent="-457200">
              <a:buAutoNum type="arabicPeriod"/>
            </a:pPr>
            <a:r>
              <a:rPr lang="en-US" dirty="0">
                <a:ea typeface="Calibri"/>
                <a:cs typeface="Calibri"/>
              </a:rPr>
              <a:t>(11) - Factor the full posterior using Bayes rule</a:t>
            </a:r>
          </a:p>
          <a:p>
            <a:pPr marL="457200" indent="-457200">
              <a:buAutoNum type="arabicPeriod"/>
            </a:pPr>
            <a:r>
              <a:rPr lang="en-US" dirty="0">
                <a:ea typeface="Calibri"/>
                <a:cs typeface="Calibri"/>
              </a:rPr>
              <a:t>(12) - Reduce by dropping irrelevant conditioning variables</a:t>
            </a:r>
          </a:p>
          <a:p>
            <a:pPr marL="457200" indent="-457200">
              <a:buAutoNum type="arabicPeriod"/>
            </a:pPr>
            <a:r>
              <a:rPr lang="en-US" dirty="0">
                <a:ea typeface="Calibri"/>
                <a:cs typeface="Calibri"/>
              </a:rPr>
              <a:t>(13) - Factor by partitioning y into x and previous y</a:t>
            </a:r>
          </a:p>
          <a:p>
            <a:pPr marL="457200" indent="-457200">
              <a:buAutoNum type="arabicPeriod"/>
            </a:pPr>
            <a:r>
              <a:rPr lang="en-US" dirty="0">
                <a:ea typeface="Calibri"/>
                <a:cs typeface="Calibri"/>
              </a:rPr>
              <a:t>(14) - Substitute back into (11)</a:t>
            </a:r>
          </a:p>
          <a:p>
            <a:pPr marL="457200" indent="-457200">
              <a:buAutoNum type="arabicPeriod"/>
            </a:pPr>
            <a:r>
              <a:rPr lang="en-US" dirty="0">
                <a:ea typeface="Calibri"/>
                <a:cs typeface="Calibri"/>
              </a:rPr>
              <a:t>(15) - Obtain closed form expression through induction over 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D02DDC-254D-EE4A-D996-80D05A0B64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03867" y="2636"/>
            <a:ext cx="4639736" cy="1639606"/>
          </a:xfrm>
        </p:spPr>
      </p:pic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9DE20D2-C047-61DC-E536-71E8204E9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419" y="1581423"/>
            <a:ext cx="4618892" cy="691117"/>
          </a:xfrm>
          <a:prstGeom prst="rect">
            <a:avLst/>
          </a:prstGeom>
        </p:spPr>
      </p:pic>
      <p:pic>
        <p:nvPicPr>
          <p:cNvPr id="8" name="Picture 7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80B795D8-AE56-67D3-C5AD-894090166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092" y="2326020"/>
            <a:ext cx="4560276" cy="579382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76DAA00-EE63-331D-ADFE-EB32C3A359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092" y="2929372"/>
            <a:ext cx="4552949" cy="999255"/>
          </a:xfrm>
          <a:prstGeom prst="rect">
            <a:avLst/>
          </a:prstGeom>
        </p:spPr>
      </p:pic>
      <p:pic>
        <p:nvPicPr>
          <p:cNvPr id="10" name="Picture 9" descr="A group of black text&#10;&#10;Description automatically generated">
            <a:extLst>
              <a:ext uri="{FF2B5EF4-FFF2-40B4-BE49-F238E27FC236}">
                <a16:creationId xmlns:a16="http://schemas.microsoft.com/office/drawing/2014/main" id="{9B2A9598-1C8E-AAEC-3041-A64D609E8A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4054" y="5082163"/>
            <a:ext cx="4552949" cy="1778558"/>
          </a:xfrm>
          <a:prstGeom prst="rect">
            <a:avLst/>
          </a:prstGeom>
        </p:spPr>
      </p:pic>
      <p:pic>
        <p:nvPicPr>
          <p:cNvPr id="11" name="Picture 10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4D6299C4-7844-4547-C7C0-6AB016FD78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0093" y="3928724"/>
            <a:ext cx="4545622" cy="122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06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DF170-45DB-25F9-C118-15BE6D99B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5621867" cy="1439469"/>
          </a:xfrm>
        </p:spPr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Negative Log Posterior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292A1-3EE2-1D6F-5AD1-CB97B72AA6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dirty="0">
                <a:ea typeface="Calibri"/>
                <a:cs typeface="Calibri"/>
              </a:rPr>
              <a:t>(16) - The information form represents probabilities in log form</a:t>
            </a:r>
          </a:p>
          <a:p>
            <a:pPr marL="457200" indent="-457200">
              <a:buAutoNum type="arabicPeriod"/>
            </a:pPr>
            <a:r>
              <a:rPr lang="en-US" dirty="0">
                <a:ea typeface="Calibri"/>
                <a:cs typeface="Calibri"/>
              </a:rPr>
              <a:t>(17-18) - Assume normal distribution for the robot motion and the measurements</a:t>
            </a:r>
          </a:p>
          <a:p>
            <a:pPr marL="457200" indent="-457200">
              <a:buAutoNum type="arabicPeriod"/>
            </a:pPr>
            <a:r>
              <a:rPr lang="en-US" dirty="0">
                <a:ea typeface="Calibri"/>
                <a:cs typeface="Calibri"/>
              </a:rPr>
              <a:t>(19-20) - Anchor initial pose to (0 0 0). Infinity can be substituted with a large positive number in practice</a:t>
            </a:r>
          </a:p>
          <a:p>
            <a:pPr marL="457200" indent="-457200">
              <a:buAutoNum type="arabicPeriod"/>
            </a:pPr>
            <a:r>
              <a:rPr lang="en-US" dirty="0">
                <a:ea typeface="Calibri"/>
                <a:cs typeface="Calibri"/>
              </a:rPr>
              <a:t>(21) - Quadratic form of the negative log-SLAM posterior</a:t>
            </a:r>
          </a:p>
        </p:txBody>
      </p:sp>
      <p:pic>
        <p:nvPicPr>
          <p:cNvPr id="12" name="Content Placeholder 11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BC73036F-0CBA-0B94-FB26-E7F97CB8DA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1090" y="4418"/>
            <a:ext cx="4639736" cy="1457695"/>
          </a:xfrm>
        </p:spPr>
      </p:pic>
      <p:pic>
        <p:nvPicPr>
          <p:cNvPr id="13" name="Picture 12" descr="A group of math equations&#10;&#10;Description automatically generated">
            <a:extLst>
              <a:ext uri="{FF2B5EF4-FFF2-40B4-BE49-F238E27FC236}">
                <a16:creationId xmlns:a16="http://schemas.microsoft.com/office/drawing/2014/main" id="{7474317B-F57C-2C47-CABA-6BE35F8B0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560" y="1416730"/>
            <a:ext cx="4620321" cy="2008201"/>
          </a:xfrm>
          <a:prstGeom prst="rect">
            <a:avLst/>
          </a:prstGeom>
        </p:spPr>
      </p:pic>
      <p:pic>
        <p:nvPicPr>
          <p:cNvPr id="14" name="Picture 13" descr="A math equations and numbers&#10;&#10;Description automatically generated">
            <a:extLst>
              <a:ext uri="{FF2B5EF4-FFF2-40B4-BE49-F238E27FC236}">
                <a16:creationId xmlns:a16="http://schemas.microsoft.com/office/drawing/2014/main" id="{AB3D8AAF-362C-3E7F-DBEC-151861EE6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3034" y="3350768"/>
            <a:ext cx="4620321" cy="1726926"/>
          </a:xfrm>
          <a:prstGeom prst="rect">
            <a:avLst/>
          </a:prstGeom>
        </p:spPr>
      </p:pic>
      <p:pic>
        <p:nvPicPr>
          <p:cNvPr id="15" name="Picture 14" descr="A group of math equations&#10;&#10;Description automatically generated">
            <a:extLst>
              <a:ext uri="{FF2B5EF4-FFF2-40B4-BE49-F238E27FC236}">
                <a16:creationId xmlns:a16="http://schemas.microsoft.com/office/drawing/2014/main" id="{7427EBA6-E0C8-7DC5-4C9D-6DF02671E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2327" y="5067151"/>
            <a:ext cx="4620321" cy="18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46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EB0CC-902C-3305-DC45-4BC1B73B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Taylor Expansion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6AA15-0F8B-0597-1BF4-6A3559E304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732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DF170-45DB-25F9-C118-15BE6D99B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5621867" cy="1439469"/>
          </a:xfrm>
        </p:spPr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Taylor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292A1-3EE2-1D6F-5AD1-CB97B72AA6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dirty="0">
                <a:ea typeface="Calibri"/>
                <a:cs typeface="Calibri"/>
              </a:rPr>
              <a:t>(22-23) - Taylor Expansion applied to functions g and h in (21)</a:t>
            </a:r>
          </a:p>
          <a:p>
            <a:pPr marL="457200" indent="-457200">
              <a:buAutoNum type="arabicPeriod"/>
            </a:pPr>
            <a:r>
              <a:rPr lang="en-US" dirty="0">
                <a:ea typeface="Calibri"/>
                <a:cs typeface="Calibri"/>
              </a:rPr>
              <a:t>(24) - Substitute into (21) to create a function that is quadratic in y</a:t>
            </a:r>
          </a:p>
          <a:p>
            <a:pPr marL="457200" indent="-457200">
              <a:buAutoNum type="arabicPeriod"/>
            </a:pPr>
            <a:endParaRPr lang="en-US" dirty="0">
              <a:ea typeface="Calibri"/>
              <a:cs typeface="Calibri"/>
            </a:endParaRPr>
          </a:p>
        </p:txBody>
      </p:sp>
      <p:pic>
        <p:nvPicPr>
          <p:cNvPr id="15" name="Picture 14" descr="A group of math equations&#10;&#10;Description automatically generated">
            <a:extLst>
              <a:ext uri="{FF2B5EF4-FFF2-40B4-BE49-F238E27FC236}">
                <a16:creationId xmlns:a16="http://schemas.microsoft.com/office/drawing/2014/main" id="{7427EBA6-E0C8-7DC5-4C9D-6DF02671E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010" y="811103"/>
            <a:ext cx="4620321" cy="1871844"/>
          </a:xfrm>
          <a:prstGeom prst="rect">
            <a:avLst/>
          </a:prstGeom>
        </p:spPr>
      </p:pic>
      <p:pic>
        <p:nvPicPr>
          <p:cNvPr id="6" name="Picture 5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AFA3F885-23B4-55DA-5F58-9D8CBCE21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010" y="2687053"/>
            <a:ext cx="4629614" cy="1223699"/>
          </a:xfrm>
          <a:prstGeom prst="rect">
            <a:avLst/>
          </a:prstGeom>
        </p:spPr>
      </p:pic>
      <p:pic>
        <p:nvPicPr>
          <p:cNvPr id="7" name="Picture 6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F05AB6EB-F389-D60D-20FC-5A94BE54A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796" y="3907027"/>
            <a:ext cx="4508809" cy="220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62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DF170-45DB-25F9-C118-15BE6D99B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5621867" cy="1439469"/>
          </a:xfrm>
        </p:spPr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Taylor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292A1-3EE2-1D6F-5AD1-CB97B72AA6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dirty="0">
                <a:ea typeface="Calibri"/>
                <a:cs typeface="Calibri"/>
              </a:rPr>
              <a:t>(25) - Reorder terms, omitting several constant terms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>
                <a:ea typeface="Calibri"/>
                <a:cs typeface="Calibri"/>
              </a:rPr>
              <a:t>(26) - We can collect all quadratic terms into the information matrix and all linear terms into the information vector</a:t>
            </a:r>
          </a:p>
        </p:txBody>
      </p:sp>
      <p:pic>
        <p:nvPicPr>
          <p:cNvPr id="8" name="Picture 7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E537B0BE-8389-95AE-3349-DA75EABB5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834" y="111452"/>
            <a:ext cx="4781803" cy="4222680"/>
          </a:xfrm>
          <a:prstGeom prst="rect">
            <a:avLst/>
          </a:prstGeom>
        </p:spPr>
      </p:pic>
      <p:pic>
        <p:nvPicPr>
          <p:cNvPr id="4" name="Picture 3" descr="A black and white text&#10;&#10;Description automatically generated">
            <a:extLst>
              <a:ext uri="{FF2B5EF4-FFF2-40B4-BE49-F238E27FC236}">
                <a16:creationId xmlns:a16="http://schemas.microsoft.com/office/drawing/2014/main" id="{78C42128-ABEA-BCD6-438B-BEF290961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327" y="5262857"/>
            <a:ext cx="4769004" cy="60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135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EB0CC-902C-3305-DC45-4BC1B73B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Constructing the Information Form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6AA15-0F8B-0597-1BF4-6A3559E304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55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DF170-45DB-25F9-C118-15BE6D99B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5621867" cy="1439469"/>
          </a:xfrm>
        </p:spPr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292A1-3EE2-1D6F-5AD1-CB97B72AA6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dirty="0">
                <a:ea typeface="Calibri"/>
                <a:cs typeface="Calibri"/>
              </a:rPr>
              <a:t>Prior: the initial pose variable and quadratic term performed in lines 2 and 3 of </a:t>
            </a:r>
            <a:r>
              <a:rPr lang="en-US" dirty="0" err="1">
                <a:ea typeface="Calibri"/>
                <a:cs typeface="Calibri"/>
              </a:rPr>
              <a:t>GraphSLAM_linearize</a:t>
            </a:r>
          </a:p>
          <a:p>
            <a:pPr marL="457200" indent="-457200">
              <a:buAutoNum type="arabicPeriod"/>
            </a:pPr>
            <a:r>
              <a:rPr lang="en-US" dirty="0">
                <a:ea typeface="Calibri"/>
                <a:cs typeface="Calibri"/>
              </a:rPr>
              <a:t>Controls: Each control adds one quadratic term and one linear term performed in lines 4-9 of </a:t>
            </a:r>
            <a:r>
              <a:rPr lang="en-US" dirty="0" err="1">
                <a:ea typeface="Calibri"/>
                <a:cs typeface="Calibri"/>
              </a:rPr>
              <a:t>GraphSLAM_linearize</a:t>
            </a:r>
            <a:endParaRPr lang="en-US" dirty="0"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en-US" dirty="0">
                <a:ea typeface="Calibri"/>
                <a:cs typeface="Calibri"/>
              </a:rPr>
              <a:t>Measurements: Each measurement adds one quadratic term and one linear term performed in lines 10-21 in </a:t>
            </a:r>
            <a:r>
              <a:rPr lang="en-US" dirty="0" err="1">
                <a:ea typeface="Calibri"/>
                <a:cs typeface="Calibri"/>
              </a:rPr>
              <a:t>GraphSLAM_linearize</a:t>
            </a:r>
          </a:p>
          <a:p>
            <a:pPr marL="457200" indent="-457200">
              <a:buAutoNum type="arabicPeriod"/>
            </a:pPr>
            <a:endParaRPr lang="en-US" dirty="0"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endParaRPr lang="en-US" dirty="0"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endParaRPr lang="en-US" dirty="0">
              <a:ea typeface="Calibri"/>
              <a:cs typeface="Calibri"/>
            </a:endParaRPr>
          </a:p>
        </p:txBody>
      </p:sp>
      <p:pic>
        <p:nvPicPr>
          <p:cNvPr id="5" name="Picture 4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16C65678-4771-0987-EC29-0D96513B1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907" y="1412428"/>
            <a:ext cx="4781803" cy="422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459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1CFBA-5114-1C7E-EA9A-6ED357BD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Graph-</a:t>
            </a:r>
            <a:r>
              <a:rPr lang="en-US" dirty="0" err="1">
                <a:ea typeface="+mj-lt"/>
                <a:cs typeface="+mj-lt"/>
              </a:rPr>
              <a:t>SLAM_linearize</a:t>
            </a:r>
            <a:r>
              <a:rPr lang="en-US" dirty="0">
                <a:ea typeface="+mj-lt"/>
                <a:cs typeface="+mj-lt"/>
              </a:rPr>
              <a:t> </a:t>
            </a:r>
          </a:p>
        </p:txBody>
      </p:sp>
      <p:pic>
        <p:nvPicPr>
          <p:cNvPr id="3" name="Picture 2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4CCB2ACE-704C-50E6-6763-768F300B8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352" y="1924997"/>
            <a:ext cx="5921297" cy="44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367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6FE50-EB38-A243-CF01-8E1405189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Graph-</a:t>
            </a:r>
            <a:r>
              <a:rPr lang="en-US" dirty="0" err="1">
                <a:ea typeface="Calibri Light"/>
                <a:cs typeface="Calibri Light"/>
              </a:rPr>
              <a:t>SLAM_linearize</a:t>
            </a:r>
            <a:endParaRPr lang="en-US" dirty="0" err="1"/>
          </a:p>
        </p:txBody>
      </p:sp>
      <p:pic>
        <p:nvPicPr>
          <p:cNvPr id="5" name="Picture 4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68AA27E7-BABD-A6EB-81F5-1EB5552A2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334" y="1941925"/>
            <a:ext cx="6063341" cy="464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6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094D0-12FA-C64B-DF38-CB561DC06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The Concept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A5D3B-088F-9DB2-8EE0-54CE6CD5C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dirty="0">
                <a:cs typeface="Calibri"/>
              </a:rPr>
              <a:t>Outline:</a:t>
            </a:r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Extract a set of soft constraints from the available data </a:t>
            </a:r>
          </a:p>
          <a:p>
            <a:pPr marL="749300" lvl="3">
              <a:buAutoNum type="arabicPeriod"/>
            </a:pPr>
            <a:r>
              <a:rPr lang="en-US" dirty="0">
                <a:ea typeface="+mn-lt"/>
                <a:cs typeface="+mn-lt"/>
              </a:rPr>
              <a:t>Represent these nonlinear constraints as a sparse graph</a:t>
            </a:r>
          </a:p>
          <a:p>
            <a:pPr marL="749300" lvl="3">
              <a:buAutoNum type="arabicPeriod"/>
            </a:pPr>
            <a:r>
              <a:rPr lang="en-US" dirty="0">
                <a:ea typeface="+mn-lt"/>
                <a:cs typeface="+mn-lt"/>
              </a:rPr>
              <a:t>Linearize constraints to form sparse "information" matrix </a:t>
            </a:r>
          </a:p>
          <a:p>
            <a:pPr marL="749300" lvl="3">
              <a:buAutoNum type="arabicPeriod"/>
            </a:pPr>
            <a:r>
              <a:rPr lang="en-US" dirty="0">
                <a:ea typeface="+mn-lt"/>
                <a:cs typeface="+mn-lt"/>
              </a:rPr>
              <a:t>Resolve these constraints into a globally consistent estimate </a:t>
            </a:r>
          </a:p>
          <a:p>
            <a:pPr indent="-457200">
              <a:buClr>
                <a:srgbClr val="1CADE4"/>
              </a:buClr>
              <a:buAutoNum type="arabicPeriod"/>
            </a:pPr>
            <a:r>
              <a:rPr lang="en-US" dirty="0">
                <a:ea typeface="Calibri" panose="020F0502020204030204"/>
                <a:cs typeface="Calibri" panose="020F0502020204030204"/>
              </a:rPr>
              <a:t>Reduce information matrix dimensionality</a:t>
            </a:r>
          </a:p>
          <a:p>
            <a:pPr indent="-457200">
              <a:buClr>
                <a:srgbClr val="1CADE4"/>
              </a:buClr>
              <a:buAutoNum type="arabicPeriod"/>
            </a:pPr>
            <a:r>
              <a:rPr lang="en-US" dirty="0">
                <a:ea typeface="Calibri" panose="020F0502020204030204"/>
                <a:cs typeface="Calibri" panose="020F0502020204030204"/>
              </a:rPr>
              <a:t>Resolve feature location estimate</a:t>
            </a:r>
          </a:p>
        </p:txBody>
      </p:sp>
    </p:spTree>
    <p:extLst>
      <p:ext uri="{BB962C8B-B14F-4D97-AF65-F5344CB8AC3E}">
        <p14:creationId xmlns:p14="http://schemas.microsoft.com/office/powerpoint/2010/main" val="34078708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EB0CC-902C-3305-DC45-4BC1B73B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Reducing the Information Form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6AA15-0F8B-0597-1BF4-6A3559E304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389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DF170-45DB-25F9-C118-15BE6D99B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5621867" cy="1439469"/>
          </a:xfrm>
        </p:spPr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292A1-3EE2-1D6F-5AD1-CB97B72AA6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 fontScale="92500"/>
          </a:bodyPr>
          <a:lstStyle/>
          <a:p>
            <a:pPr marL="457200" indent="-457200">
              <a:buAutoNum type="arabicPeriod"/>
            </a:pPr>
            <a:r>
              <a:rPr lang="en-US" dirty="0">
                <a:ea typeface="Calibri"/>
                <a:cs typeface="Calibri"/>
              </a:rPr>
              <a:t>(32) - Start with the factorization of the full SLAM posterior</a:t>
            </a:r>
          </a:p>
          <a:p>
            <a:pPr marL="457200" indent="-457200">
              <a:buAutoNum type="arabicPeriod"/>
            </a:pPr>
            <a:r>
              <a:rPr lang="en-US" dirty="0">
                <a:ea typeface="Calibri"/>
                <a:cs typeface="Calibri"/>
              </a:rPr>
              <a:t>(33) - Integrate out the map</a:t>
            </a:r>
          </a:p>
          <a:p>
            <a:pPr marL="457200" indent="-457200">
              <a:buAutoNum type="arabicPeriod"/>
            </a:pPr>
            <a:r>
              <a:rPr lang="en-US" dirty="0">
                <a:ea typeface="Calibri"/>
                <a:cs typeface="Calibri"/>
              </a:rPr>
              <a:t>(34) - In </a:t>
            </a:r>
            <a:r>
              <a:rPr lang="en-US" dirty="0" err="1">
                <a:ea typeface="Calibri"/>
                <a:cs typeface="Calibri"/>
              </a:rPr>
              <a:t>GraphSLAM_reduce</a:t>
            </a:r>
            <a:r>
              <a:rPr lang="en-US" dirty="0">
                <a:ea typeface="Calibri"/>
                <a:cs typeface="Calibri"/>
              </a:rPr>
              <a:t> this probability is calculated in this way</a:t>
            </a:r>
          </a:p>
          <a:p>
            <a:pPr marL="457200" indent="-457200">
              <a:buAutoNum type="arabicPeriod"/>
            </a:pPr>
            <a:r>
              <a:rPr lang="en-US" dirty="0">
                <a:ea typeface="Calibri"/>
                <a:cs typeface="Calibri"/>
              </a:rPr>
              <a:t>(35-36) - Subdivide the information matrix and vector into submatrices for the path and the map</a:t>
            </a:r>
          </a:p>
          <a:p>
            <a:pPr marL="457200" indent="-457200">
              <a:buAutoNum type="arabicPeriod"/>
            </a:pPr>
            <a:r>
              <a:rPr lang="en-US" dirty="0">
                <a:ea typeface="Calibri"/>
                <a:cs typeface="Calibri"/>
              </a:rPr>
              <a:t>(37-38) - Finding the probability according to "Marginals of a multivariate Gaussian"</a:t>
            </a:r>
          </a:p>
          <a:p>
            <a:pPr marL="457200" indent="-457200">
              <a:buAutoNum type="arabicPeriod"/>
            </a:pPr>
            <a:endParaRPr lang="en-US" dirty="0"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endParaRPr lang="en-US" dirty="0"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FB8E453F-6982-AF4D-6A2D-2B4624D2B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961" y="87198"/>
            <a:ext cx="4573858" cy="8477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C99955-7D53-0C73-DE25-1F6DE4F58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327" y="939064"/>
            <a:ext cx="4657492" cy="630898"/>
          </a:xfrm>
          <a:prstGeom prst="rect">
            <a:avLst/>
          </a:prstGeom>
        </p:spPr>
      </p:pic>
      <p:pic>
        <p:nvPicPr>
          <p:cNvPr id="7" name="Picture 6" descr="A black and white image of a curved object&#10;&#10;Description automatically generated">
            <a:extLst>
              <a:ext uri="{FF2B5EF4-FFF2-40B4-BE49-F238E27FC236}">
                <a16:creationId xmlns:a16="http://schemas.microsoft.com/office/drawing/2014/main" id="{E5904966-EB21-8A67-4F24-1CB2172D8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327" y="1571145"/>
            <a:ext cx="4666785" cy="546904"/>
          </a:xfrm>
          <a:prstGeom prst="rect">
            <a:avLst/>
          </a:prstGeom>
        </p:spPr>
      </p:pic>
      <p:pic>
        <p:nvPicPr>
          <p:cNvPr id="8" name="Picture 7" descr="A group of black text&#10;&#10;Description automatically generated">
            <a:extLst>
              <a:ext uri="{FF2B5EF4-FFF2-40B4-BE49-F238E27FC236}">
                <a16:creationId xmlns:a16="http://schemas.microsoft.com/office/drawing/2014/main" id="{FE776891-864B-4BBE-95D3-59999ADD39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5961" y="2116501"/>
            <a:ext cx="4638907" cy="1509875"/>
          </a:xfrm>
          <a:prstGeom prst="rect">
            <a:avLst/>
          </a:prstGeom>
        </p:spPr>
      </p:pic>
      <p:pic>
        <p:nvPicPr>
          <p:cNvPr id="9" name="Picture 8" descr="A group of symbols on a white background&#10;&#10;Description automatically generated">
            <a:extLst>
              <a:ext uri="{FF2B5EF4-FFF2-40B4-BE49-F238E27FC236}">
                <a16:creationId xmlns:a16="http://schemas.microsoft.com/office/drawing/2014/main" id="{48EBEA44-E4DB-A165-7672-92F74C93E2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5961" y="3620502"/>
            <a:ext cx="4638907" cy="917972"/>
          </a:xfrm>
          <a:prstGeom prst="rect">
            <a:avLst/>
          </a:prstGeom>
        </p:spPr>
      </p:pic>
      <p:pic>
        <p:nvPicPr>
          <p:cNvPr id="13" name="Picture 12" descr="A white paper with black text and symbols&#10;&#10;Description automatically generated">
            <a:extLst>
              <a:ext uri="{FF2B5EF4-FFF2-40B4-BE49-F238E27FC236}">
                <a16:creationId xmlns:a16="http://schemas.microsoft.com/office/drawing/2014/main" id="{2498B3EC-D771-2348-778F-3266E9DB82F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7" t="1342" r="-535" b="-671"/>
          <a:stretch/>
        </p:blipFill>
        <p:spPr>
          <a:xfrm>
            <a:off x="6638693" y="4887007"/>
            <a:ext cx="5224351" cy="136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620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DF170-45DB-25F9-C118-15BE6D99B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5621867" cy="1439469"/>
          </a:xfrm>
        </p:spPr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292A1-3EE2-1D6F-5AD1-CB97B72AA6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dirty="0">
                <a:ea typeface="Calibri"/>
                <a:cs typeface="Calibri"/>
              </a:rPr>
              <a:t>(39) - Calculate the matrix inversion</a:t>
            </a:r>
          </a:p>
          <a:p>
            <a:pPr marL="457200" indent="-457200">
              <a:buAutoNum type="arabicPeriod"/>
            </a:pPr>
            <a:r>
              <a:rPr lang="en-US" dirty="0">
                <a:ea typeface="Calibri"/>
                <a:cs typeface="Calibri"/>
              </a:rPr>
              <a:t>(40) - Fj is the sub-matrix that corresponds to the </a:t>
            </a:r>
            <a:r>
              <a:rPr lang="en-US" i="1" dirty="0">
                <a:ea typeface="Calibri"/>
                <a:cs typeface="Calibri"/>
              </a:rPr>
              <a:t>j</a:t>
            </a:r>
            <a:r>
              <a:rPr lang="en-US" dirty="0">
                <a:ea typeface="Calibri"/>
                <a:cs typeface="Calibri"/>
              </a:rPr>
              <a:t>-</a:t>
            </a:r>
            <a:r>
              <a:rPr lang="en-US" dirty="0" err="1">
                <a:ea typeface="Calibri"/>
                <a:cs typeface="Calibri"/>
              </a:rPr>
              <a:t>th</a:t>
            </a:r>
            <a:r>
              <a:rPr lang="en-US" dirty="0">
                <a:ea typeface="Calibri"/>
                <a:cs typeface="Calibri"/>
              </a:rPr>
              <a:t> feature in the map</a:t>
            </a:r>
          </a:p>
          <a:p>
            <a:pPr marL="457200" indent="-457200">
              <a:buAutoNum type="arabicPeriod"/>
            </a:pPr>
            <a:r>
              <a:rPr lang="en-US" dirty="0">
                <a:ea typeface="Calibri"/>
                <a:cs typeface="Calibri"/>
              </a:rPr>
              <a:t>(41-42) - using (39) and (40) to decompose (37) and (38) into a sequential update as applied in </a:t>
            </a:r>
            <a:r>
              <a:rPr lang="en-US" dirty="0" err="1">
                <a:ea typeface="Calibri"/>
                <a:cs typeface="Calibri"/>
              </a:rPr>
              <a:t>GraphSLAM_reduce</a:t>
            </a:r>
          </a:p>
          <a:p>
            <a:pPr marL="457200" indent="-457200">
              <a:buAutoNum type="arabicPeriod"/>
            </a:pPr>
            <a:endParaRPr lang="en-US" dirty="0"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endParaRPr lang="en-US" dirty="0"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endParaRPr lang="en-US" dirty="0">
              <a:ea typeface="Calibri"/>
              <a:cs typeface="Calibri"/>
            </a:endParaRPr>
          </a:p>
        </p:txBody>
      </p:sp>
      <p:pic>
        <p:nvPicPr>
          <p:cNvPr id="5" name="Picture 4" descr="A group of letters on a white background&#10;&#10;Description automatically generated">
            <a:extLst>
              <a:ext uri="{FF2B5EF4-FFF2-40B4-BE49-F238E27FC236}">
                <a16:creationId xmlns:a16="http://schemas.microsoft.com/office/drawing/2014/main" id="{9A20DD85-F0EA-09B2-8544-FDA9B92E5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019" y="1392653"/>
            <a:ext cx="4648200" cy="914400"/>
          </a:xfrm>
          <a:prstGeom prst="rect">
            <a:avLst/>
          </a:prstGeom>
        </p:spPr>
      </p:pic>
      <p:pic>
        <p:nvPicPr>
          <p:cNvPr id="10" name="Picture 9" descr="A close-up of numbers&#10;&#10;Description automatically generated">
            <a:extLst>
              <a:ext uri="{FF2B5EF4-FFF2-40B4-BE49-F238E27FC236}">
                <a16:creationId xmlns:a16="http://schemas.microsoft.com/office/drawing/2014/main" id="{71E2053C-C5B2-DDBF-8AA7-7B4C30582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211" y="2306821"/>
            <a:ext cx="4572000" cy="1019175"/>
          </a:xfrm>
          <a:prstGeom prst="rect">
            <a:avLst/>
          </a:prstGeom>
        </p:spPr>
      </p:pic>
      <p:pic>
        <p:nvPicPr>
          <p:cNvPr id="11" name="Picture 10" descr="A group of symbols on a white background&#10;&#10;Description automatically generated">
            <a:extLst>
              <a:ext uri="{FF2B5EF4-FFF2-40B4-BE49-F238E27FC236}">
                <a16:creationId xmlns:a16="http://schemas.microsoft.com/office/drawing/2014/main" id="{5EA7AB8C-28BD-6C52-C200-DF9DB32F8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696" y="3332500"/>
            <a:ext cx="457200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701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1CFBA-5114-1C7E-EA9A-6ED357BD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Graph-</a:t>
            </a:r>
            <a:r>
              <a:rPr lang="en-US" dirty="0" err="1">
                <a:ea typeface="+mj-lt"/>
                <a:cs typeface="+mj-lt"/>
              </a:rPr>
              <a:t>SLAM_reduce</a:t>
            </a:r>
          </a:p>
        </p:txBody>
      </p:sp>
      <p:pic>
        <p:nvPicPr>
          <p:cNvPr id="6" name="Content Placeholder 5" descr="A white sheet with black text&#10;&#10;Description automatically generated">
            <a:extLst>
              <a:ext uri="{FF2B5EF4-FFF2-40B4-BE49-F238E27FC236}">
                <a16:creationId xmlns:a16="http://schemas.microsoft.com/office/drawing/2014/main" id="{899D4B4C-63AC-25F9-0165-A0C75DB62A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01129" y="2119260"/>
            <a:ext cx="8852302" cy="4131856"/>
          </a:xfrm>
        </p:spPr>
      </p:pic>
    </p:spTree>
    <p:extLst>
      <p:ext uri="{BB962C8B-B14F-4D97-AF65-F5344CB8AC3E}">
        <p14:creationId xmlns:p14="http://schemas.microsoft.com/office/powerpoint/2010/main" val="36490174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EB0CC-902C-3305-DC45-4BC1B73B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Recovering the Path and the Map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6AA15-0F8B-0597-1BF4-6A3559E304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919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DF170-45DB-25F9-C118-15BE6D99B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6012159" cy="1430177"/>
          </a:xfrm>
        </p:spPr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Recovering the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292A1-3EE2-1D6F-5AD1-CB97B72AA6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dirty="0">
                <a:ea typeface="Calibri"/>
                <a:cs typeface="Calibri"/>
              </a:rPr>
              <a:t>(43-44) - The mean and variance of the robot path </a:t>
            </a:r>
            <a:endParaRPr lang="en-US"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en-US" dirty="0">
                <a:ea typeface="Calibri"/>
                <a:cs typeface="Calibri"/>
              </a:rPr>
              <a:t>(48) - The map probability can be decomposed into the probability of each map feature</a:t>
            </a:r>
          </a:p>
          <a:p>
            <a:pPr marL="457200" indent="-457200">
              <a:buAutoNum type="arabicPeriod"/>
            </a:pPr>
            <a:r>
              <a:rPr lang="en-US" dirty="0">
                <a:ea typeface="Calibri"/>
                <a:cs typeface="Calibri"/>
              </a:rPr>
              <a:t>(49-50) - The mean and variance of each map feature is calculated </a:t>
            </a:r>
          </a:p>
          <a:p>
            <a:pPr marL="457200" indent="-457200">
              <a:buAutoNum type="arabicPeriod"/>
            </a:pPr>
            <a:endParaRPr lang="en-US" dirty="0"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endParaRPr lang="en-US" dirty="0"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endParaRPr lang="en-US" dirty="0">
              <a:ea typeface="Calibri"/>
              <a:cs typeface="Calibri"/>
            </a:endParaRPr>
          </a:p>
        </p:txBody>
      </p:sp>
      <p:pic>
        <p:nvPicPr>
          <p:cNvPr id="5" name="Picture 4" descr="A close up of a number&#10;&#10;Description automatically generated">
            <a:extLst>
              <a:ext uri="{FF2B5EF4-FFF2-40B4-BE49-F238E27FC236}">
                <a16:creationId xmlns:a16="http://schemas.microsoft.com/office/drawing/2014/main" id="{7F671723-77F9-4B73-F271-30A2DCC2B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99" b="735"/>
          <a:stretch/>
        </p:blipFill>
        <p:spPr>
          <a:xfrm>
            <a:off x="6647607" y="1619945"/>
            <a:ext cx="4829254" cy="1247225"/>
          </a:xfrm>
          <a:prstGeom prst="rect">
            <a:avLst/>
          </a:prstGeom>
        </p:spPr>
      </p:pic>
      <p:pic>
        <p:nvPicPr>
          <p:cNvPr id="12" name="Picture 11" descr="A black and white math symbol&#10;&#10;Description automatically generated">
            <a:extLst>
              <a:ext uri="{FF2B5EF4-FFF2-40B4-BE49-F238E27FC236}">
                <a16:creationId xmlns:a16="http://schemas.microsoft.com/office/drawing/2014/main" id="{6AE02948-0E92-1650-CB50-D0A3118A9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168" y="3643211"/>
            <a:ext cx="6399558" cy="779037"/>
          </a:xfrm>
          <a:prstGeom prst="rect">
            <a:avLst/>
          </a:prstGeom>
        </p:spPr>
      </p:pic>
      <p:pic>
        <p:nvPicPr>
          <p:cNvPr id="14" name="Picture 13" descr="A math symbols on a white background&#10;&#10;Description automatically generated">
            <a:extLst>
              <a:ext uri="{FF2B5EF4-FFF2-40B4-BE49-F238E27FC236}">
                <a16:creationId xmlns:a16="http://schemas.microsoft.com/office/drawing/2014/main" id="{16CEAC64-4E14-EC85-2170-DE0D4CC1D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579" y="5108280"/>
            <a:ext cx="7144627" cy="114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038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656E-9C46-7128-B631-B8FFB8ECE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97671"/>
            <a:ext cx="3664322" cy="2082687"/>
          </a:xfrm>
        </p:spPr>
        <p:txBody>
          <a:bodyPr/>
          <a:lstStyle/>
          <a:p>
            <a:r>
              <a:rPr lang="en-US" dirty="0">
                <a:cs typeface="Calibri Light"/>
              </a:rPr>
              <a:t>Graph-SLAM</a:t>
            </a:r>
            <a:br>
              <a:rPr lang="en-US" dirty="0">
                <a:cs typeface="Calibri Light"/>
              </a:rPr>
            </a:br>
            <a:r>
              <a:rPr lang="en-US">
                <a:cs typeface="Calibri Light"/>
              </a:rPr>
              <a:t>Kalman Filter</a:t>
            </a:r>
            <a:br>
              <a:rPr lang="en-US" dirty="0">
                <a:cs typeface="Calibri Light"/>
              </a:rPr>
            </a:br>
            <a:r>
              <a:rPr lang="en-US">
                <a:cs typeface="Calibri Light"/>
              </a:rPr>
              <a:t>Comparison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06457-5B14-9F5F-E66F-A4B387792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Outline:</a:t>
            </a:r>
          </a:p>
          <a:p>
            <a:pPr marL="457200" indent="-457200"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Probabilistic Approach</a:t>
            </a:r>
            <a:endParaRPr lang="en-US" dirty="0"/>
          </a:p>
          <a:p>
            <a:pPr marL="457200" indent="-457200">
              <a:buFont typeface="Arial" panose="020F0502020204030204" pitchFamily="34" charset="0"/>
              <a:buChar char="•"/>
            </a:pPr>
            <a:r>
              <a:rPr lang="en-US">
                <a:ea typeface="Calibri"/>
                <a:cs typeface="Calibri" panose="020F0502020204030204"/>
              </a:rPr>
              <a:t>State Model</a:t>
            </a:r>
            <a:endParaRPr lang="en-US"/>
          </a:p>
          <a:p>
            <a:pPr marL="457200" indent="-457200"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 panose="020F0502020204030204"/>
              </a:rPr>
              <a:t>Linearization</a:t>
            </a:r>
          </a:p>
          <a:p>
            <a:pPr marL="457200" indent="-457200"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 panose="020F0502020204030204"/>
              </a:rPr>
              <a:t>Optimization Type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E0690-7680-6A3E-D91F-AEEED6762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362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6CD19-3998-2E6E-5021-81841D807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Probabilistic Approaches: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20E78-C552-4D93-E478-56B06758D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64044" cy="3760891"/>
          </a:xfrm>
        </p:spPr>
        <p:txBody>
          <a:bodyPr vert="horz" lIns="0" tIns="45720" rIns="0" bIns="45720" rtlCol="0" anchor="t">
            <a:normAutofit/>
          </a:bodyPr>
          <a:lstStyle/>
          <a:p>
            <a:pPr indent="-457200">
              <a:buClr>
                <a:srgbClr val="1CADE4"/>
              </a:buClr>
              <a:buFont typeface="Arial" panose="020F050202020403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Kalman Filter : Bayesian filter</a:t>
            </a:r>
          </a:p>
          <a:p>
            <a:pPr indent="-457200">
              <a:buClr>
                <a:srgbClr val="1CADE4"/>
              </a:buClr>
              <a:buFont typeface="Arial" panose="020F050202020403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Mean of the Posterior Distribution</a:t>
            </a:r>
          </a:p>
          <a:p>
            <a:pPr indent="-457200">
              <a:buClr>
                <a:srgbClr val="1CADE4"/>
              </a:buClr>
              <a:buFont typeface="Arial" panose="020F050202020403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Minimizing the error terms : Least Squares Loss vs Log Loss</a:t>
            </a:r>
          </a:p>
          <a:p>
            <a:pPr marL="0" indent="0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8065CDB1-157F-48D9-9096-41D210F9A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20" y="3737675"/>
            <a:ext cx="2743200" cy="544106"/>
          </a:xfrm>
          <a:prstGeom prst="rect">
            <a:avLst/>
          </a:prstGeom>
        </p:spPr>
      </p:pic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FB72C2C3-8F78-E8A7-8DF9-A2F20A17E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169" y="3700345"/>
            <a:ext cx="2744612" cy="630755"/>
          </a:xfrm>
          <a:prstGeom prst="rect">
            <a:avLst/>
          </a:prstGeom>
        </p:spPr>
      </p:pic>
      <p:pic>
        <p:nvPicPr>
          <p:cNvPr id="13" name="Picture 12" descr="A black and white math symbol&#10;&#10;Description automatically generated">
            <a:extLst>
              <a:ext uri="{FF2B5EF4-FFF2-40B4-BE49-F238E27FC236}">
                <a16:creationId xmlns:a16="http://schemas.microsoft.com/office/drawing/2014/main" id="{E1143B06-EDF4-A5B6-86F1-79DA00B62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889" y="4545209"/>
            <a:ext cx="2212623" cy="561584"/>
          </a:xfrm>
          <a:prstGeom prst="rect">
            <a:avLst/>
          </a:prstGeom>
        </p:spPr>
      </p:pic>
      <p:pic>
        <p:nvPicPr>
          <p:cNvPr id="14" name="Picture 13" descr="A close up of a letter&#10;&#10;Description automatically generated">
            <a:extLst>
              <a:ext uri="{FF2B5EF4-FFF2-40B4-BE49-F238E27FC236}">
                <a16:creationId xmlns:a16="http://schemas.microsoft.com/office/drawing/2014/main" id="{6B9FEDEF-0AF8-0609-950A-7FACCBE7A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378" y="4628477"/>
            <a:ext cx="2743200" cy="400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675F2A-EAE0-0255-3325-9C3B646F9F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4534" y="5488506"/>
            <a:ext cx="2743200" cy="1164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0BBA52-534E-CDD5-BCA0-55620625B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6844" y="5488112"/>
            <a:ext cx="2528712" cy="11649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A7EAFE-1EFE-B69F-8D43-267A221DB3FE}"/>
              </a:ext>
            </a:extLst>
          </p:cNvPr>
          <p:cNvSpPr txBox="1"/>
          <p:nvPr/>
        </p:nvSpPr>
        <p:spPr>
          <a:xfrm>
            <a:off x="9482667" y="6338710"/>
            <a:ext cx="274320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  <a:ea typeface="+mn-lt"/>
                <a:cs typeface="+mn-lt"/>
              </a:rPr>
              <a:t>https://towardsdatascience.com/why-not-mse-as-a-loss-function-for-logistic-regression-589816b5e03c</a:t>
            </a:r>
            <a:endParaRPr lang="en-US" sz="10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00778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6CD19-3998-2E6E-5021-81841D807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State Model: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20E78-C552-4D93-E478-56B06758D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2755" cy="3760891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Robot pose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dependant</a:t>
            </a:r>
            <a:r>
              <a:rPr lang="en-US" dirty="0">
                <a:ea typeface="Calibri" panose="020F0502020204030204"/>
                <a:cs typeface="Calibri" panose="020F0502020204030204"/>
              </a:rPr>
              <a:t> on previous pose and command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>
                <a:ea typeface="Calibri" panose="020F0502020204030204"/>
                <a:cs typeface="Calibri" panose="020F0502020204030204"/>
              </a:rPr>
              <a:t>Observation (feature) measurement dependant on dependant on current pose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Gaussian noise</a:t>
            </a: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78D14FCC-ECD5-40A6-18C8-297139D8E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436" y="3852899"/>
            <a:ext cx="2743200" cy="395718"/>
          </a:xfrm>
          <a:prstGeom prst="rect">
            <a:avLst/>
          </a:prstGeom>
        </p:spPr>
      </p:pic>
      <p:pic>
        <p:nvPicPr>
          <p:cNvPr id="8" name="Picture 7" descr="A black symbols with a white background&#10;&#10;Description automatically generated">
            <a:extLst>
              <a:ext uri="{FF2B5EF4-FFF2-40B4-BE49-F238E27FC236}">
                <a16:creationId xmlns:a16="http://schemas.microsoft.com/office/drawing/2014/main" id="{8B4863FF-09DB-EA05-E9A9-50A753C87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578" y="4301848"/>
            <a:ext cx="2681112" cy="455640"/>
          </a:xfrm>
          <a:prstGeom prst="rect">
            <a:avLst/>
          </a:prstGeom>
        </p:spPr>
      </p:pic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08561D2-9ED4-868C-1C6A-91596D63F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857" y="4280993"/>
            <a:ext cx="2637770" cy="511461"/>
          </a:xfrm>
          <a:prstGeom prst="rect">
            <a:avLst/>
          </a:prstGeom>
        </p:spPr>
      </p:pic>
      <p:pic>
        <p:nvPicPr>
          <p:cNvPr id="12" name="Picture 11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A1E21C46-93EA-ED4F-099B-8EBBCA54A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552" y="3920620"/>
            <a:ext cx="2650672" cy="41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756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6CD19-3998-2E6E-5021-81841D807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Linearization: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20E78-C552-4D93-E478-56B06758D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>
                <a:ea typeface="Calibri" panose="020F0502020204030204"/>
                <a:cs typeface="Calibri" panose="020F0502020204030204"/>
              </a:rPr>
              <a:t>Requires a linear system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Methods of Linearization: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Small angle approximation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Taylor expansion</a:t>
            </a:r>
          </a:p>
        </p:txBody>
      </p:sp>
      <p:pic>
        <p:nvPicPr>
          <p:cNvPr id="15" name="Picture 14" descr="A group of math symbols&#10;&#10;Description automatically generated">
            <a:extLst>
              <a:ext uri="{FF2B5EF4-FFF2-40B4-BE49-F238E27FC236}">
                <a16:creationId xmlns:a16="http://schemas.microsoft.com/office/drawing/2014/main" id="{9D88C71E-FAD8-9F0E-DC80-24ED14FE2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491" y="4323998"/>
            <a:ext cx="1942394" cy="1258005"/>
          </a:xfrm>
          <a:prstGeom prst="rect">
            <a:avLst/>
          </a:prstGeom>
        </p:spPr>
      </p:pic>
      <p:pic>
        <p:nvPicPr>
          <p:cNvPr id="17" name="Picture 16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8514C91B-D9E6-479F-3FEE-040A5D92D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699" y="4323942"/>
            <a:ext cx="4810236" cy="12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33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C35A-56C4-97BE-7A43-0319C0986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Constraint Extraction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358B6-80B1-367D-D15C-2CB563C604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009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2F9CC-2D44-B639-7846-13DE7248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Optimization Types: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475D1-1BD6-AA8D-999F-9DFAF291BD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Kalman Filter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1081C1-B688-4A02-E926-C8A2149341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45720" rIns="0" bIns="45720" rtlCol="0" anchor="t">
            <a:normAutofit fontScale="92500" lnSpcReduction="20000"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Iterative Optimization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Propagate – Update – Repeat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Can only guarantee local minimum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Particularly problematic for systems with relatively small noise levels</a:t>
            </a:r>
          </a:p>
          <a:p>
            <a:pPr>
              <a:buClr>
                <a:srgbClr val="1CADE4"/>
              </a:buClr>
              <a:buFont typeface="Arial" panose="020F050202020403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Sacrifices precision for efficiency</a:t>
            </a:r>
          </a:p>
          <a:p>
            <a:pPr>
              <a:buClr>
                <a:srgbClr val="1CADE4"/>
              </a:buClr>
              <a:buFont typeface="Arial" panose="020F050202020403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More effective for live/online SLAM</a:t>
            </a:r>
          </a:p>
          <a:p>
            <a:pPr>
              <a:buClr>
                <a:srgbClr val="1CADE4"/>
              </a:buClr>
              <a:buFont typeface="Arial" panose="020F050202020403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Precision differences decreases when linearization point is accurate</a:t>
            </a:r>
          </a:p>
          <a:p>
            <a:pPr marL="383540" lvl="1">
              <a:buFont typeface="Arial" panose="020F0502020204030204" pitchFamily="34" charset="0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028B75-7B4D-F484-F707-DD43F2D63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Graph-Slam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774DFC-5373-13F7-138E-01D94160503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0" tIns="45720" rIns="0" bIns="45720" rtlCol="0" anchor="t">
            <a:normAutofit fontScale="92500" lnSpcReduction="20000"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Global Optimization</a:t>
            </a:r>
            <a:endParaRPr lang="en-US" dirty="0"/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Insightful visualization of the problem</a:t>
            </a:r>
            <a:endParaRPr lang="en-US" dirty="0"/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Analyzes all time steps at once, building matrix of all information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Able to guarantee global minimum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Sacrifices efficiency for precision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Better handles arbitrary interconnections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DFB68-759D-5F0C-3841-8491CB359860}"/>
              </a:ext>
            </a:extLst>
          </p:cNvPr>
          <p:cNvSpPr txBox="1"/>
          <p:nvPr/>
        </p:nvSpPr>
        <p:spPr>
          <a:xfrm>
            <a:off x="4848578" y="6417733"/>
            <a:ext cx="747324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HelveticaNeue Regular"/>
              </a:rPr>
              <a:t>C. Cadena </a:t>
            </a:r>
            <a:r>
              <a:rPr lang="en-US" sz="1000" i="1" dirty="0">
                <a:solidFill>
                  <a:srgbClr val="FFFFFF"/>
                </a:solidFill>
                <a:latin typeface="HelveticaNeue Regular"/>
              </a:rPr>
              <a:t>et al</a:t>
            </a:r>
            <a:r>
              <a:rPr lang="en-US" sz="1000" dirty="0">
                <a:solidFill>
                  <a:srgbClr val="FFFFFF"/>
                </a:solidFill>
                <a:latin typeface="HelveticaNeue Regular"/>
              </a:rPr>
              <a:t>., "Past, Present, and Future of Simultaneous Localization and Mapping: Toward the Robust-Perception Age," in </a:t>
            </a:r>
            <a:r>
              <a:rPr lang="en-US" sz="1000" i="1" dirty="0">
                <a:solidFill>
                  <a:srgbClr val="FFFFFF"/>
                </a:solidFill>
                <a:latin typeface="HelveticaNeue Regular"/>
              </a:rPr>
              <a:t>IEEE Transactions on Robotics</a:t>
            </a:r>
            <a:r>
              <a:rPr lang="en-US" sz="1000" dirty="0">
                <a:solidFill>
                  <a:srgbClr val="FFFFFF"/>
                </a:solidFill>
                <a:latin typeface="HelveticaNeue Regular"/>
              </a:rPr>
              <a:t>, vol. 32, no. 6, pp. 1309-1332, Dec. 2016, </a:t>
            </a:r>
            <a:r>
              <a:rPr lang="en-US" sz="1000" err="1">
                <a:solidFill>
                  <a:srgbClr val="FFFFFF"/>
                </a:solidFill>
                <a:latin typeface="HelveticaNeue Regular"/>
              </a:rPr>
              <a:t>doi</a:t>
            </a:r>
            <a:r>
              <a:rPr lang="en-US" sz="1000" dirty="0">
                <a:solidFill>
                  <a:srgbClr val="FFFFFF"/>
                </a:solidFill>
                <a:latin typeface="HelveticaNeue Regular"/>
              </a:rPr>
              <a:t>: 10.1109/TRO.2016.2624754.</a:t>
            </a:r>
            <a:endParaRPr lang="en-US" sz="1000">
              <a:solidFill>
                <a:srgbClr val="FFFFFF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24887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Question marks in a line and one question mark is lit">
            <a:extLst>
              <a:ext uri="{FF2B5EF4-FFF2-40B4-BE49-F238E27FC236}">
                <a16:creationId xmlns:a16="http://schemas.microsoft.com/office/drawing/2014/main" id="{64699A1F-A4A8-7F32-D326-0A1479C9BA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7" r="-2" b="14776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FC1EB0-DB92-4E98-B3A9-0CD6FA5A8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38326" y="-341385"/>
            <a:ext cx="6858003" cy="754075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5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79BA79-A6C1-9CE1-B2F7-8D21F697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277" y="1475234"/>
            <a:ext cx="3214307" cy="29016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37D39-E307-0F26-8540-053154ACB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8610" y="4608576"/>
            <a:ext cx="3205640" cy="77418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950" y="4508519"/>
            <a:ext cx="31089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36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89FE-3F85-5E53-D2A3-2907490F1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Measurements as Nonlinear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B7D16-6AA6-06D8-A1AF-D67F745A8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Goal: to acquire a </a:t>
            </a:r>
            <a:r>
              <a:rPr lang="en-US" dirty="0">
                <a:solidFill>
                  <a:srgbClr val="FF0000"/>
                </a:solidFill>
                <a:cs typeface="Calibri" panose="020F0502020204030204"/>
              </a:rPr>
              <a:t>map, m</a:t>
            </a:r>
            <a:r>
              <a:rPr lang="en-US" dirty="0">
                <a:cs typeface="Calibri" panose="020F0502020204030204"/>
              </a:rPr>
              <a:t>, and the series of </a:t>
            </a:r>
            <a:r>
              <a:rPr lang="en-US">
                <a:solidFill>
                  <a:srgbClr val="0070C0"/>
                </a:solidFill>
                <a:cs typeface="Calibri" panose="020F0502020204030204"/>
              </a:rPr>
              <a:t>robot poses, x</a:t>
            </a:r>
            <a:endParaRPr lang="en-US" i="1">
              <a:solidFill>
                <a:srgbClr val="404040"/>
              </a:solidFill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>
                <a:cs typeface="Calibri" panose="020F0502020204030204"/>
              </a:rPr>
              <a:t>To find this we want to find the posterior probability over the entire path, instead of just the </a:t>
            </a:r>
            <a:r>
              <a:rPr lang="en-US" dirty="0">
                <a:cs typeface="Calibri" panose="020F0502020204030204"/>
              </a:rPr>
              <a:t>current pose</a:t>
            </a:r>
            <a:endParaRPr lang="en-US" i="1">
              <a:ea typeface="Calibri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i="1" dirty="0"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cs typeface="Calibri" panose="020F0502020204030204"/>
            </a:endParaRPr>
          </a:p>
        </p:txBody>
      </p:sp>
      <p:pic>
        <p:nvPicPr>
          <p:cNvPr id="5" name="Picture 4" descr="A diagram of mathematical equations&#10;&#10;Description automatically generated">
            <a:extLst>
              <a:ext uri="{FF2B5EF4-FFF2-40B4-BE49-F238E27FC236}">
                <a16:creationId xmlns:a16="http://schemas.microsoft.com/office/drawing/2014/main" id="{EA9F720B-79D9-F6AD-C64B-320D8F96B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459" y="3849207"/>
            <a:ext cx="5709557" cy="25123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335CD60-6329-6136-50D7-17AA6E2F6DF5}"/>
              </a:ext>
            </a:extLst>
          </p:cNvPr>
          <p:cNvSpPr/>
          <p:nvPr/>
        </p:nvSpPr>
        <p:spPr>
          <a:xfrm rot="240000">
            <a:off x="7183574" y="4444186"/>
            <a:ext cx="658586" cy="41365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D72063-786E-F700-B7DA-BA88C773165B}"/>
              </a:ext>
            </a:extLst>
          </p:cNvPr>
          <p:cNvSpPr/>
          <p:nvPr/>
        </p:nvSpPr>
        <p:spPr>
          <a:xfrm>
            <a:off x="8535881" y="5108153"/>
            <a:ext cx="560615" cy="4354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7C5744-3A4E-4A7C-B5FD-84BC8D2C727F}"/>
              </a:ext>
            </a:extLst>
          </p:cNvPr>
          <p:cNvSpPr/>
          <p:nvPr/>
        </p:nvSpPr>
        <p:spPr>
          <a:xfrm>
            <a:off x="10288481" y="4378810"/>
            <a:ext cx="560615" cy="4354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31AB03-E0CD-D364-B7FE-6B7FDCF66823}"/>
              </a:ext>
            </a:extLst>
          </p:cNvPr>
          <p:cNvSpPr/>
          <p:nvPr/>
        </p:nvSpPr>
        <p:spPr>
          <a:xfrm rot="-1080000">
            <a:off x="8174174" y="4471400"/>
            <a:ext cx="658586" cy="41365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8DE088-1AB1-2DCA-7509-78321CED955E}"/>
              </a:ext>
            </a:extLst>
          </p:cNvPr>
          <p:cNvSpPr/>
          <p:nvPr/>
        </p:nvSpPr>
        <p:spPr>
          <a:xfrm rot="1140000">
            <a:off x="9404259" y="4302671"/>
            <a:ext cx="658586" cy="41365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B14CE5-32BC-FA7F-485A-8DC65A5EFB3D}"/>
              </a:ext>
            </a:extLst>
          </p:cNvPr>
          <p:cNvSpPr/>
          <p:nvPr/>
        </p:nvSpPr>
        <p:spPr>
          <a:xfrm rot="-4440000">
            <a:off x="9730830" y="5222514"/>
            <a:ext cx="658586" cy="41365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C06332-7F0C-862F-A5CE-38EA6CCCD6DC}"/>
              </a:ext>
            </a:extLst>
          </p:cNvPr>
          <p:cNvSpPr/>
          <p:nvPr/>
        </p:nvSpPr>
        <p:spPr>
          <a:xfrm>
            <a:off x="8816431" y="5761358"/>
            <a:ext cx="658586" cy="41365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8CDCD410-741A-4B9F-7A97-2E8298782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728" y="2207835"/>
            <a:ext cx="280307" cy="231321"/>
          </a:xfrm>
          <a:prstGeom prst="rect">
            <a:avLst/>
          </a:prstGeom>
        </p:spPr>
      </p:pic>
      <p:pic>
        <p:nvPicPr>
          <p:cNvPr id="16" name="Picture 15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62763777-7CCA-BC2B-15CE-4B2F7D4D5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000" y="2200124"/>
            <a:ext cx="231322" cy="23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1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0AEA0-B223-7663-B802-2E927367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Measurements as Nonlinear Constraints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B4EC1-DA1D-83F9-9997-F78C43353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2 Types of Measurement: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rgbClr val="FF0000"/>
                </a:solidFill>
                <a:cs typeface="Calibri" panose="020F0502020204030204"/>
              </a:rPr>
              <a:t>Feature Measurement</a:t>
            </a:r>
            <a:r>
              <a:rPr lang="en-US" dirty="0">
                <a:cs typeface="Calibri" panose="020F0502020204030204"/>
              </a:rPr>
              <a:t>, 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rgbClr val="0070C0"/>
                </a:solidFill>
                <a:cs typeface="Calibri" panose="020F0502020204030204"/>
              </a:rPr>
              <a:t>Robot Movement</a:t>
            </a:r>
            <a:r>
              <a:rPr lang="en-US" dirty="0">
                <a:cs typeface="Calibri" panose="020F0502020204030204"/>
              </a:rPr>
              <a:t>, </a:t>
            </a:r>
          </a:p>
          <a:p>
            <a:pPr marL="457200" indent="-457200">
              <a:buAutoNum type="arabicPeriod"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Analogy: Spring-mass model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Poses and Features are masses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Constraints are springs – stiffness is certainty</a:t>
            </a:r>
          </a:p>
        </p:txBody>
      </p:sp>
      <p:pic>
        <p:nvPicPr>
          <p:cNvPr id="5" name="Picture 4" descr="A diagram of mathematical equations&#10;&#10;Description automatically generated">
            <a:extLst>
              <a:ext uri="{FF2B5EF4-FFF2-40B4-BE49-F238E27FC236}">
                <a16:creationId xmlns:a16="http://schemas.microsoft.com/office/drawing/2014/main" id="{B1E9CCDC-C423-A309-D073-404FB4133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459" y="3849207"/>
            <a:ext cx="5709557" cy="251238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5D79A0D-C8BD-8F10-479E-DF73AE68D0E1}"/>
              </a:ext>
            </a:extLst>
          </p:cNvPr>
          <p:cNvSpPr/>
          <p:nvPr/>
        </p:nvSpPr>
        <p:spPr>
          <a:xfrm rot="240000">
            <a:off x="7735572" y="4615205"/>
            <a:ext cx="560615" cy="19594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2CB4C6-3733-A916-E158-E77076C6DC8E}"/>
              </a:ext>
            </a:extLst>
          </p:cNvPr>
          <p:cNvSpPr/>
          <p:nvPr/>
        </p:nvSpPr>
        <p:spPr>
          <a:xfrm rot="4380000">
            <a:off x="8399600" y="4876462"/>
            <a:ext cx="560615" cy="1959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black and white text&#10;&#10;Description automatically generated">
            <a:extLst>
              <a:ext uri="{FF2B5EF4-FFF2-40B4-BE49-F238E27FC236}">
                <a16:creationId xmlns:a16="http://schemas.microsoft.com/office/drawing/2014/main" id="{DD47A303-524D-32B7-DE0F-D1A98AC6E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991" y="2706922"/>
            <a:ext cx="3162300" cy="726710"/>
          </a:xfrm>
          <a:prstGeom prst="rect">
            <a:avLst/>
          </a:prstGeom>
        </p:spPr>
      </p:pic>
      <p:pic>
        <p:nvPicPr>
          <p:cNvPr id="6" name="Picture 5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C9BC67F0-58E5-F8C2-BC11-37D969564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229" y="3194555"/>
            <a:ext cx="239486" cy="239486"/>
          </a:xfrm>
          <a:prstGeom prst="rect">
            <a:avLst/>
          </a:prstGeom>
        </p:spPr>
      </p:pic>
      <p:pic>
        <p:nvPicPr>
          <p:cNvPr id="8" name="Picture 7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0D3A9FA7-D648-BEDB-7C9D-F5941ABA0A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3054" y="2592262"/>
            <a:ext cx="253094" cy="35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9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89FE-3F85-5E53-D2A3-2907490F1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Feature Measurements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B7D16-6AA6-06D8-A1AF-D67F745A8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endParaRPr lang="en-US" dirty="0"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cs typeface="Calibri" panose="020F0502020204030204"/>
            </a:endParaRPr>
          </a:p>
        </p:txBody>
      </p:sp>
      <p:pic>
        <p:nvPicPr>
          <p:cNvPr id="9" name="Picture 8" descr="A black and white text&#10;&#10;Description automatically generated">
            <a:extLst>
              <a:ext uri="{FF2B5EF4-FFF2-40B4-BE49-F238E27FC236}">
                <a16:creationId xmlns:a16="http://schemas.microsoft.com/office/drawing/2014/main" id="{7E851F6C-78D7-8591-3D5F-4B3C7E538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858" y="25811"/>
            <a:ext cx="3162300" cy="72671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DDE066D-B8F3-2BCD-6F12-D2CD7883E668}"/>
              </a:ext>
            </a:extLst>
          </p:cNvPr>
          <p:cNvSpPr/>
          <p:nvPr/>
        </p:nvSpPr>
        <p:spPr>
          <a:xfrm>
            <a:off x="10602685" y="163285"/>
            <a:ext cx="642257" cy="5225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diagram of a graph&#10;&#10;Description automatically generated">
            <a:extLst>
              <a:ext uri="{FF2B5EF4-FFF2-40B4-BE49-F238E27FC236}">
                <a16:creationId xmlns:a16="http://schemas.microsoft.com/office/drawing/2014/main" id="{E5C31CE3-40A5-ED05-D1A8-D8A5B332F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486" y="2106258"/>
            <a:ext cx="8665028" cy="41259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25008FB-7ED1-4826-411F-D6C0B906C4A1}"/>
              </a:ext>
            </a:extLst>
          </p:cNvPr>
          <p:cNvSpPr txBox="1"/>
          <p:nvPr/>
        </p:nvSpPr>
        <p:spPr>
          <a:xfrm>
            <a:off x="2579914" y="5987143"/>
            <a:ext cx="86704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Dependance Graph                                                                 Information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109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89FE-3F85-5E53-D2A3-2907490F1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Feature Measurements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B7D16-6AA6-06D8-A1AF-D67F745A8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92500" lnSpcReduction="20000"/>
          </a:bodyPr>
          <a:lstStyle/>
          <a:p>
            <a:pPr>
              <a:buFont typeface="Arial" panose="020F0502020204030204" pitchFamily="34" charset="0"/>
              <a:buChar char="•"/>
            </a:pPr>
            <a:endParaRPr lang="en-US" dirty="0"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    : full measurement at time step </a:t>
            </a:r>
            <a:r>
              <a:rPr lang="en-US" i="1" dirty="0">
                <a:cs typeface="Calibri" panose="020F0502020204030204"/>
              </a:rPr>
              <a:t>t</a:t>
            </a:r>
            <a:endParaRPr lang="en-US" dirty="0"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    : measurement beam </a:t>
            </a:r>
            <a:r>
              <a:rPr lang="en-US" i="1" dirty="0" err="1">
                <a:cs typeface="Calibri" panose="020F0502020204030204"/>
              </a:rPr>
              <a:t>i</a:t>
            </a:r>
            <a:r>
              <a:rPr lang="en-US" i="1" dirty="0">
                <a:cs typeface="Calibri" panose="020F0502020204030204"/>
              </a:rPr>
              <a:t> </a:t>
            </a:r>
            <a:r>
              <a:rPr lang="en-US" dirty="0">
                <a:cs typeface="Calibri" panose="020F0502020204030204"/>
              </a:rPr>
              <a:t>at time </a:t>
            </a:r>
            <a:r>
              <a:rPr lang="en-US" i="1" dirty="0">
                <a:cs typeface="Calibri" panose="020F0502020204030204"/>
              </a:rPr>
              <a:t>t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    : function that describes how the measurement comes into being</a:t>
            </a:r>
            <a:endParaRPr lang="en-US" i="1" dirty="0"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    : robot pose at time </a:t>
            </a:r>
            <a:r>
              <a:rPr lang="en-US" i="1" dirty="0">
                <a:cs typeface="Calibri" panose="020F0502020204030204"/>
              </a:rPr>
              <a:t>t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>
                <a:cs typeface="Calibri" panose="020F0502020204030204"/>
              </a:rPr>
              <a:t>     : map feature, </a:t>
            </a:r>
            <a:r>
              <a:rPr lang="en-US" i="1">
                <a:cs typeface="Calibri" panose="020F0502020204030204"/>
              </a:rPr>
              <a:t>j</a:t>
            </a:r>
            <a:r>
              <a:rPr lang="en-US">
                <a:cs typeface="Calibri" panose="020F0502020204030204"/>
              </a:rPr>
              <a:t>, sensed by measurement </a:t>
            </a:r>
            <a:r>
              <a:rPr lang="en-US" i="1">
                <a:cs typeface="Calibri" panose="020F0502020204030204"/>
              </a:rPr>
              <a:t>i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    : measurement gaussian noise, with zero mean and covariance </a:t>
            </a: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cs typeface="Calibri" panose="020F0502020204030204"/>
            </a:endParaRPr>
          </a:p>
        </p:txBody>
      </p:sp>
      <p:pic>
        <p:nvPicPr>
          <p:cNvPr id="9" name="Picture 8" descr="A black and white text&#10;&#10;Description automatically generated">
            <a:extLst>
              <a:ext uri="{FF2B5EF4-FFF2-40B4-BE49-F238E27FC236}">
                <a16:creationId xmlns:a16="http://schemas.microsoft.com/office/drawing/2014/main" id="{7E851F6C-78D7-8591-3D5F-4B3C7E538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858" y="25811"/>
            <a:ext cx="3162300" cy="72671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DDE066D-B8F3-2BCD-6F12-D2CD7883E668}"/>
              </a:ext>
            </a:extLst>
          </p:cNvPr>
          <p:cNvSpPr/>
          <p:nvPr/>
        </p:nvSpPr>
        <p:spPr>
          <a:xfrm>
            <a:off x="10602685" y="163285"/>
            <a:ext cx="642257" cy="5225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82E3120-A6B9-8742-D8B9-AD8058DEA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57" y="2158681"/>
            <a:ext cx="4827814" cy="940438"/>
          </a:xfrm>
          <a:prstGeom prst="rect">
            <a:avLst/>
          </a:prstGeom>
        </p:spPr>
      </p:pic>
      <p:pic>
        <p:nvPicPr>
          <p:cNvPr id="6" name="Picture 5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7FAACE2-105D-E016-FBCE-834FB022C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293" y="5359854"/>
            <a:ext cx="293915" cy="307522"/>
          </a:xfrm>
          <a:prstGeom prst="rect">
            <a:avLst/>
          </a:prstGeom>
        </p:spPr>
      </p:pic>
      <p:pic>
        <p:nvPicPr>
          <p:cNvPr id="7" name="Picture 6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3B9536BB-16FC-3C55-F544-170FD2950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410" y="3732440"/>
            <a:ext cx="253094" cy="356508"/>
          </a:xfrm>
          <a:prstGeom prst="rect">
            <a:avLst/>
          </a:prstGeom>
        </p:spPr>
      </p:pic>
      <p:pic>
        <p:nvPicPr>
          <p:cNvPr id="8" name="Picture 7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BE5337B0-BEE2-2C01-34F9-2F3ED34E70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6068" y="4140653"/>
            <a:ext cx="187779" cy="296636"/>
          </a:xfrm>
          <a:prstGeom prst="rect">
            <a:avLst/>
          </a:prstGeom>
        </p:spPr>
      </p:pic>
      <p:pic>
        <p:nvPicPr>
          <p:cNvPr id="10" name="Picture 9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CB4DE0AA-01EB-5C00-40EE-278B29BEA5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6067" y="4604657"/>
            <a:ext cx="231322" cy="239486"/>
          </a:xfrm>
          <a:prstGeom prst="rect">
            <a:avLst/>
          </a:prstGeom>
        </p:spPr>
      </p:pic>
      <p:pic>
        <p:nvPicPr>
          <p:cNvPr id="11" name="Picture 10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0FF2E79A-95C2-8072-83B3-C3BDC84B6C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8789" y="5000625"/>
            <a:ext cx="280307" cy="231321"/>
          </a:xfrm>
          <a:prstGeom prst="rect">
            <a:avLst/>
          </a:prstGeom>
        </p:spPr>
      </p:pic>
      <p:pic>
        <p:nvPicPr>
          <p:cNvPr id="12" name="Picture 11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6450AA55-B3A5-6FA9-2578-BDBEFDBF53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168" y="5361214"/>
            <a:ext cx="187779" cy="2993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815DD9-EED4-DCD1-18E3-EBD4CEB9AB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7017" y="3329668"/>
            <a:ext cx="231323" cy="274865"/>
          </a:xfrm>
          <a:prstGeom prst="rect">
            <a:avLst/>
          </a:prstGeom>
        </p:spPr>
      </p:pic>
      <p:pic>
        <p:nvPicPr>
          <p:cNvPr id="15" name="Picture 14" descr="A black and white text&#10;&#10;Description automatically generated">
            <a:extLst>
              <a:ext uri="{FF2B5EF4-FFF2-40B4-BE49-F238E27FC236}">
                <a16:creationId xmlns:a16="http://schemas.microsoft.com/office/drawing/2014/main" id="{E83F9968-C533-CB87-2550-24CC34DAA9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98871" y="2384961"/>
            <a:ext cx="4746171" cy="7110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5FF2CA0-6436-4AD8-BDF6-1C8E3EAC32FD}"/>
              </a:ext>
            </a:extLst>
          </p:cNvPr>
          <p:cNvSpPr txBox="1"/>
          <p:nvPr/>
        </p:nvSpPr>
        <p:spPr>
          <a:xfrm>
            <a:off x="7369627" y="2084615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Constraint: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1671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RetrospectVTI</vt:lpstr>
      <vt:lpstr>The GraphSLAM Algorithm with Applications to Large-Scale Mapping of Urban Structures</vt:lpstr>
      <vt:lpstr>Outline:</vt:lpstr>
      <vt:lpstr>Brief Background/Motivation: </vt:lpstr>
      <vt:lpstr>The Concept</vt:lpstr>
      <vt:lpstr>Constraint Extraction</vt:lpstr>
      <vt:lpstr>Measurements as Nonlinear Constraints</vt:lpstr>
      <vt:lpstr>Measurements as Nonlinear Constraints</vt:lpstr>
      <vt:lpstr>Feature Measurements</vt:lpstr>
      <vt:lpstr>Feature Measurements</vt:lpstr>
      <vt:lpstr>Robot Movement</vt:lpstr>
      <vt:lpstr>Robot Movement</vt:lpstr>
      <vt:lpstr>Sum of All Constraints: </vt:lpstr>
      <vt:lpstr>Matrix Reduction</vt:lpstr>
      <vt:lpstr>Matrix Reduction via Factorization Trick</vt:lpstr>
      <vt:lpstr>Matrix Reduction via Factorization Trick</vt:lpstr>
      <vt:lpstr>Recover Feature Locations</vt:lpstr>
      <vt:lpstr>Recovering the Feature Locations</vt:lpstr>
      <vt:lpstr>The Algorithm</vt:lpstr>
      <vt:lpstr>Graph-SLAM_initalize </vt:lpstr>
      <vt:lpstr>Graph-SLAM_initalize </vt:lpstr>
      <vt:lpstr>Graph-SLAM_linearize </vt:lpstr>
      <vt:lpstr>Graph-SLAM_linearize (1/2)</vt:lpstr>
      <vt:lpstr>Graph-SLAM_linearize (2/2)</vt:lpstr>
      <vt:lpstr>Graph-SLAM_reduce</vt:lpstr>
      <vt:lpstr>Graph-SLAM_reduce</vt:lpstr>
      <vt:lpstr>Graph-SLAM_solve</vt:lpstr>
      <vt:lpstr>Graph-SLAM_solve</vt:lpstr>
      <vt:lpstr>Algorithm Analysis</vt:lpstr>
      <vt:lpstr>The Derivations</vt:lpstr>
      <vt:lpstr>The Posterior </vt:lpstr>
      <vt:lpstr>Defining the Posterior</vt:lpstr>
      <vt:lpstr>Negative Log Posterior</vt:lpstr>
      <vt:lpstr>Taylor Expansion</vt:lpstr>
      <vt:lpstr>Taylor Expansion</vt:lpstr>
      <vt:lpstr>Taylor Expansion</vt:lpstr>
      <vt:lpstr>Constructing the Information Form</vt:lpstr>
      <vt:lpstr>Construction</vt:lpstr>
      <vt:lpstr>Graph-SLAM_linearize </vt:lpstr>
      <vt:lpstr>Graph-SLAM_linearize</vt:lpstr>
      <vt:lpstr>Reducing the Information Form</vt:lpstr>
      <vt:lpstr>Reduction</vt:lpstr>
      <vt:lpstr>Reduction</vt:lpstr>
      <vt:lpstr>Graph-SLAM_reduce</vt:lpstr>
      <vt:lpstr>Recovering the Path and the Map</vt:lpstr>
      <vt:lpstr>Recovering the Features</vt:lpstr>
      <vt:lpstr>Graph-SLAM Kalman Filter Comparison</vt:lpstr>
      <vt:lpstr>Probabilistic Approaches:</vt:lpstr>
      <vt:lpstr>State Model:</vt:lpstr>
      <vt:lpstr>Linearization:</vt:lpstr>
      <vt:lpstr>Optimization Types: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2132</cp:revision>
  <dcterms:created xsi:type="dcterms:W3CDTF">2023-10-24T15:03:03Z</dcterms:created>
  <dcterms:modified xsi:type="dcterms:W3CDTF">2023-11-10T16:45:35Z</dcterms:modified>
</cp:coreProperties>
</file>